
<file path=[Content_Types].xml><?xml version="1.0" encoding="utf-8"?>
<Types xmlns="http://schemas.openxmlformats.org/package/2006/content-types">
  <Default Extension="jpeg" ContentType="image/jpeg"/>
  <Default Extension="jp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6" r:id="rId2"/>
    <p:sldId id="269" r:id="rId3"/>
    <p:sldId id="282" r:id="rId4"/>
    <p:sldId id="291" r:id="rId5"/>
    <p:sldId id="283" r:id="rId6"/>
    <p:sldId id="288" r:id="rId7"/>
    <p:sldId id="284" r:id="rId8"/>
    <p:sldId id="289" r:id="rId9"/>
    <p:sldId id="286" r:id="rId10"/>
    <p:sldId id="290" r:id="rId11"/>
    <p:sldId id="287" r:id="rId12"/>
  </p:sldIdLst>
  <p:sldSz cx="9144000" cy="6858000" type="screen4x3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2880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95C11F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987" autoAdjust="0"/>
    <p:restoredTop sz="94660"/>
  </p:normalViewPr>
  <p:slideViewPr>
    <p:cSldViewPr snapToGrid="0" showGuides="1">
      <p:cViewPr varScale="1">
        <p:scale>
          <a:sx n="92" d="100"/>
          <a:sy n="92" d="100"/>
        </p:scale>
        <p:origin x="403" y="72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2" Type="http://schemas.openxmlformats.org/officeDocument/2006/relationships/slide" Target="slides/slide1.xml"/><Relationship Id="rId16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theme" Target="theme/theme1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elfoli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1122363"/>
            <a:ext cx="7772400" cy="2387600"/>
          </a:xfrm>
        </p:spPr>
        <p:txBody>
          <a:bodyPr anchor="b"/>
          <a:lstStyle>
            <a:lvl1pPr algn="ctr">
              <a:defRPr sz="2876"/>
            </a:lvl1pPr>
          </a:lstStyle>
          <a:p>
            <a:r>
              <a:rPr lang="de-DE"/>
              <a:t>Mastertitelformat bearbeiten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143000" y="3602038"/>
            <a:ext cx="6858000" cy="1655762"/>
          </a:xfrm>
        </p:spPr>
        <p:txBody>
          <a:bodyPr/>
          <a:lstStyle>
            <a:lvl1pPr marL="0" indent="0" algn="ctr">
              <a:buNone/>
              <a:defRPr sz="1151"/>
            </a:lvl1pPr>
            <a:lvl2pPr marL="219121" indent="0" algn="ctr">
              <a:buNone/>
              <a:defRPr sz="959"/>
            </a:lvl2pPr>
            <a:lvl3pPr marL="438242" indent="0" algn="ctr">
              <a:buNone/>
              <a:defRPr sz="863"/>
            </a:lvl3pPr>
            <a:lvl4pPr marL="657364" indent="0" algn="ctr">
              <a:buNone/>
              <a:defRPr sz="767"/>
            </a:lvl4pPr>
            <a:lvl5pPr marL="876485" indent="0" algn="ctr">
              <a:buNone/>
              <a:defRPr sz="767"/>
            </a:lvl5pPr>
            <a:lvl6pPr marL="1095606" indent="0" algn="ctr">
              <a:buNone/>
              <a:defRPr sz="767"/>
            </a:lvl6pPr>
            <a:lvl7pPr marL="1314726" indent="0" algn="ctr">
              <a:buNone/>
              <a:defRPr sz="767"/>
            </a:lvl7pPr>
            <a:lvl8pPr marL="1533847" indent="0" algn="ctr">
              <a:buNone/>
              <a:defRPr sz="767"/>
            </a:lvl8pPr>
            <a:lvl9pPr marL="1752968" indent="0" algn="ctr">
              <a:buNone/>
              <a:defRPr sz="767"/>
            </a:lvl9pPr>
          </a:lstStyle>
          <a:p>
            <a:r>
              <a:rPr lang="de-DE"/>
              <a:t>Master-Untertitelformat bearbeiten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F3E2001-9584-44CF-8764-C0ADC9A19E0A}" type="datetimeFigureOut">
              <a:rPr lang="de-AT" smtClean="0"/>
              <a:t>05.06.2025</a:t>
            </a:fld>
            <a:endParaRPr lang="de-AT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de-AT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A2385DF-5CCD-4918-8F4C-4800FD752D6D}" type="slidenum">
              <a:rPr lang="de-AT" smtClean="0"/>
              <a:t>‹Nr.›</a:t>
            </a:fld>
            <a:endParaRPr lang="de-AT"/>
          </a:p>
        </p:txBody>
      </p:sp>
    </p:spTree>
    <p:extLst>
      <p:ext uri="{BB962C8B-B14F-4D97-AF65-F5344CB8AC3E}">
        <p14:creationId xmlns:p14="http://schemas.microsoft.com/office/powerpoint/2010/main" val="4240788834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el und Inhal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de-DE"/>
              <a:t>Mastertitelformat bearbeiten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de-DE"/>
              <a:t>Mastertextformat bearbeiten</a:t>
            </a:r>
          </a:p>
          <a:p>
            <a:pPr lvl="1"/>
            <a:r>
              <a:rPr lang="de-DE"/>
              <a:t>Zweite Ebene</a:t>
            </a:r>
          </a:p>
          <a:p>
            <a:pPr lvl="2"/>
            <a:r>
              <a:rPr lang="de-DE"/>
              <a:t>Dritte Ebene</a:t>
            </a:r>
          </a:p>
          <a:p>
            <a:pPr lvl="3"/>
            <a:r>
              <a:rPr lang="de-DE"/>
              <a:t>Vierte Ebene</a:t>
            </a:r>
          </a:p>
          <a:p>
            <a:pPr lvl="4"/>
            <a:r>
              <a:rPr lang="de-DE"/>
              <a:t>Fünfte Ebene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F3E2001-9584-44CF-8764-C0ADC9A19E0A}" type="datetimeFigureOut">
              <a:rPr lang="de-AT" smtClean="0"/>
              <a:t>05.06.2025</a:t>
            </a:fld>
            <a:endParaRPr lang="de-AT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de-AT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A2385DF-5CCD-4918-8F4C-4800FD752D6D}" type="slidenum">
              <a:rPr lang="de-AT" smtClean="0"/>
              <a:t>‹Nr.›</a:t>
            </a:fld>
            <a:endParaRPr lang="de-AT"/>
          </a:p>
        </p:txBody>
      </p:sp>
    </p:spTree>
    <p:extLst>
      <p:ext uri="{BB962C8B-B14F-4D97-AF65-F5344CB8AC3E}">
        <p14:creationId xmlns:p14="http://schemas.microsoft.com/office/powerpoint/2010/main" val="848084523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Abschnitts-&#10;überschrif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3890" y="1709744"/>
            <a:ext cx="7886700" cy="2852737"/>
          </a:xfrm>
        </p:spPr>
        <p:txBody>
          <a:bodyPr anchor="b"/>
          <a:lstStyle>
            <a:lvl1pPr>
              <a:defRPr sz="2876"/>
            </a:lvl1pPr>
          </a:lstStyle>
          <a:p>
            <a:r>
              <a:rPr lang="de-DE"/>
              <a:t>Mastertitelformat bearbeiten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3890" y="4589470"/>
            <a:ext cx="7886700" cy="1500187"/>
          </a:xfrm>
        </p:spPr>
        <p:txBody>
          <a:bodyPr/>
          <a:lstStyle>
            <a:lvl1pPr marL="0" indent="0">
              <a:buNone/>
              <a:defRPr sz="1151">
                <a:solidFill>
                  <a:schemeClr val="tx1"/>
                </a:solidFill>
              </a:defRPr>
            </a:lvl1pPr>
            <a:lvl2pPr marL="219121" indent="0">
              <a:buNone/>
              <a:defRPr sz="959">
                <a:solidFill>
                  <a:schemeClr val="tx1">
                    <a:tint val="75000"/>
                  </a:schemeClr>
                </a:solidFill>
              </a:defRPr>
            </a:lvl2pPr>
            <a:lvl3pPr marL="438242" indent="0">
              <a:buNone/>
              <a:defRPr sz="863">
                <a:solidFill>
                  <a:schemeClr val="tx1">
                    <a:tint val="75000"/>
                  </a:schemeClr>
                </a:solidFill>
              </a:defRPr>
            </a:lvl3pPr>
            <a:lvl4pPr marL="657364" indent="0">
              <a:buNone/>
              <a:defRPr sz="767">
                <a:solidFill>
                  <a:schemeClr val="tx1">
                    <a:tint val="75000"/>
                  </a:schemeClr>
                </a:solidFill>
              </a:defRPr>
            </a:lvl4pPr>
            <a:lvl5pPr marL="876485" indent="0">
              <a:buNone/>
              <a:defRPr sz="767">
                <a:solidFill>
                  <a:schemeClr val="tx1">
                    <a:tint val="75000"/>
                  </a:schemeClr>
                </a:solidFill>
              </a:defRPr>
            </a:lvl5pPr>
            <a:lvl6pPr marL="1095606" indent="0">
              <a:buNone/>
              <a:defRPr sz="767">
                <a:solidFill>
                  <a:schemeClr val="tx1">
                    <a:tint val="75000"/>
                  </a:schemeClr>
                </a:solidFill>
              </a:defRPr>
            </a:lvl6pPr>
            <a:lvl7pPr marL="1314726" indent="0">
              <a:buNone/>
              <a:defRPr sz="767">
                <a:solidFill>
                  <a:schemeClr val="tx1">
                    <a:tint val="75000"/>
                  </a:schemeClr>
                </a:solidFill>
              </a:defRPr>
            </a:lvl7pPr>
            <a:lvl8pPr marL="1533847" indent="0">
              <a:buNone/>
              <a:defRPr sz="767">
                <a:solidFill>
                  <a:schemeClr val="tx1">
                    <a:tint val="75000"/>
                  </a:schemeClr>
                </a:solidFill>
              </a:defRPr>
            </a:lvl8pPr>
            <a:lvl9pPr marL="1752968" indent="0">
              <a:buNone/>
              <a:defRPr sz="767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de-DE"/>
              <a:t>Mastertextformat bearbeiten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F3E2001-9584-44CF-8764-C0ADC9A19E0A}" type="datetimeFigureOut">
              <a:rPr lang="de-AT" smtClean="0"/>
              <a:t>05.06.2025</a:t>
            </a:fld>
            <a:endParaRPr lang="de-AT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de-AT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A2385DF-5CCD-4918-8F4C-4800FD752D6D}" type="slidenum">
              <a:rPr lang="de-AT" smtClean="0"/>
              <a:t>‹Nr.›</a:t>
            </a:fld>
            <a:endParaRPr lang="de-AT"/>
          </a:p>
        </p:txBody>
      </p:sp>
    </p:spTree>
    <p:extLst>
      <p:ext uri="{BB962C8B-B14F-4D97-AF65-F5344CB8AC3E}">
        <p14:creationId xmlns:p14="http://schemas.microsoft.com/office/powerpoint/2010/main" val="4270909364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Zwei Inhal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de-DE"/>
              <a:t>Mastertitelformat bearbeiten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28651" y="1825625"/>
            <a:ext cx="3886200" cy="4351338"/>
          </a:xfrm>
        </p:spPr>
        <p:txBody>
          <a:bodyPr/>
          <a:lstStyle/>
          <a:p>
            <a:pPr lvl="0"/>
            <a:r>
              <a:rPr lang="de-DE"/>
              <a:t>Mastertextformat bearbeiten</a:t>
            </a:r>
          </a:p>
          <a:p>
            <a:pPr lvl="1"/>
            <a:r>
              <a:rPr lang="de-DE"/>
              <a:t>Zweite Ebene</a:t>
            </a:r>
          </a:p>
          <a:p>
            <a:pPr lvl="2"/>
            <a:r>
              <a:rPr lang="de-DE"/>
              <a:t>Dritte Ebene</a:t>
            </a:r>
          </a:p>
          <a:p>
            <a:pPr lvl="3"/>
            <a:r>
              <a:rPr lang="de-DE"/>
              <a:t>Vierte Ebene</a:t>
            </a:r>
          </a:p>
          <a:p>
            <a:pPr lvl="4"/>
            <a:r>
              <a:rPr lang="de-DE"/>
              <a:t>Fünfte Ebene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29151" y="1825625"/>
            <a:ext cx="3886200" cy="4351338"/>
          </a:xfrm>
        </p:spPr>
        <p:txBody>
          <a:bodyPr/>
          <a:lstStyle/>
          <a:p>
            <a:pPr lvl="0"/>
            <a:r>
              <a:rPr lang="de-DE"/>
              <a:t>Mastertextformat bearbeiten</a:t>
            </a:r>
          </a:p>
          <a:p>
            <a:pPr lvl="1"/>
            <a:r>
              <a:rPr lang="de-DE"/>
              <a:t>Zweite Ebene</a:t>
            </a:r>
          </a:p>
          <a:p>
            <a:pPr lvl="2"/>
            <a:r>
              <a:rPr lang="de-DE"/>
              <a:t>Dritte Ebene</a:t>
            </a:r>
          </a:p>
          <a:p>
            <a:pPr lvl="3"/>
            <a:r>
              <a:rPr lang="de-DE"/>
              <a:t>Vierte Ebene</a:t>
            </a:r>
          </a:p>
          <a:p>
            <a:pPr lvl="4"/>
            <a:r>
              <a:rPr lang="de-DE"/>
              <a:t>Fünfte Ebene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F3E2001-9584-44CF-8764-C0ADC9A19E0A}" type="datetimeFigureOut">
              <a:rPr lang="de-AT" smtClean="0"/>
              <a:t>05.06.2025</a:t>
            </a:fld>
            <a:endParaRPr lang="de-AT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de-AT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A2385DF-5CCD-4918-8F4C-4800FD752D6D}" type="slidenum">
              <a:rPr lang="de-AT" smtClean="0"/>
              <a:t>‹Nr.›</a:t>
            </a:fld>
            <a:endParaRPr lang="de-AT"/>
          </a:p>
        </p:txBody>
      </p:sp>
    </p:spTree>
    <p:extLst>
      <p:ext uri="{BB962C8B-B14F-4D97-AF65-F5344CB8AC3E}">
        <p14:creationId xmlns:p14="http://schemas.microsoft.com/office/powerpoint/2010/main" val="1184788746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Vergleic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2" y="365129"/>
            <a:ext cx="7886700" cy="1325563"/>
          </a:xfrm>
        </p:spPr>
        <p:txBody>
          <a:bodyPr/>
          <a:lstStyle/>
          <a:p>
            <a:r>
              <a:rPr lang="de-DE"/>
              <a:t>Mastertitelformat bearbeiten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9845" y="1681164"/>
            <a:ext cx="3868340" cy="823912"/>
          </a:xfrm>
        </p:spPr>
        <p:txBody>
          <a:bodyPr anchor="b"/>
          <a:lstStyle>
            <a:lvl1pPr marL="0" indent="0">
              <a:buNone/>
              <a:defRPr sz="1151" b="1"/>
            </a:lvl1pPr>
            <a:lvl2pPr marL="219121" indent="0">
              <a:buNone/>
              <a:defRPr sz="959" b="1"/>
            </a:lvl2pPr>
            <a:lvl3pPr marL="438242" indent="0">
              <a:buNone/>
              <a:defRPr sz="863" b="1"/>
            </a:lvl3pPr>
            <a:lvl4pPr marL="657364" indent="0">
              <a:buNone/>
              <a:defRPr sz="767" b="1"/>
            </a:lvl4pPr>
            <a:lvl5pPr marL="876485" indent="0">
              <a:buNone/>
              <a:defRPr sz="767" b="1"/>
            </a:lvl5pPr>
            <a:lvl6pPr marL="1095606" indent="0">
              <a:buNone/>
              <a:defRPr sz="767" b="1"/>
            </a:lvl6pPr>
            <a:lvl7pPr marL="1314726" indent="0">
              <a:buNone/>
              <a:defRPr sz="767" b="1"/>
            </a:lvl7pPr>
            <a:lvl8pPr marL="1533847" indent="0">
              <a:buNone/>
              <a:defRPr sz="767" b="1"/>
            </a:lvl8pPr>
            <a:lvl9pPr marL="1752968" indent="0">
              <a:buNone/>
              <a:defRPr sz="767" b="1"/>
            </a:lvl9pPr>
          </a:lstStyle>
          <a:p>
            <a:pPr lvl="0"/>
            <a:r>
              <a:rPr lang="de-DE"/>
              <a:t>Mastertextformat bearbeiten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29845" y="2505076"/>
            <a:ext cx="3868340" cy="3684588"/>
          </a:xfrm>
        </p:spPr>
        <p:txBody>
          <a:bodyPr/>
          <a:lstStyle/>
          <a:p>
            <a:pPr lvl="0"/>
            <a:r>
              <a:rPr lang="de-DE"/>
              <a:t>Mastertextformat bearbeiten</a:t>
            </a:r>
          </a:p>
          <a:p>
            <a:pPr lvl="1"/>
            <a:r>
              <a:rPr lang="de-DE"/>
              <a:t>Zweite Ebene</a:t>
            </a:r>
          </a:p>
          <a:p>
            <a:pPr lvl="2"/>
            <a:r>
              <a:rPr lang="de-DE"/>
              <a:t>Dritte Ebene</a:t>
            </a:r>
          </a:p>
          <a:p>
            <a:pPr lvl="3"/>
            <a:r>
              <a:rPr lang="de-DE"/>
              <a:t>Vierte Ebene</a:t>
            </a:r>
          </a:p>
          <a:p>
            <a:pPr lvl="4"/>
            <a:r>
              <a:rPr lang="de-DE"/>
              <a:t>Fünfte Ebene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29152" y="1681164"/>
            <a:ext cx="3887391" cy="823912"/>
          </a:xfrm>
        </p:spPr>
        <p:txBody>
          <a:bodyPr anchor="b"/>
          <a:lstStyle>
            <a:lvl1pPr marL="0" indent="0">
              <a:buNone/>
              <a:defRPr sz="1151" b="1"/>
            </a:lvl1pPr>
            <a:lvl2pPr marL="219121" indent="0">
              <a:buNone/>
              <a:defRPr sz="959" b="1"/>
            </a:lvl2pPr>
            <a:lvl3pPr marL="438242" indent="0">
              <a:buNone/>
              <a:defRPr sz="863" b="1"/>
            </a:lvl3pPr>
            <a:lvl4pPr marL="657364" indent="0">
              <a:buNone/>
              <a:defRPr sz="767" b="1"/>
            </a:lvl4pPr>
            <a:lvl5pPr marL="876485" indent="0">
              <a:buNone/>
              <a:defRPr sz="767" b="1"/>
            </a:lvl5pPr>
            <a:lvl6pPr marL="1095606" indent="0">
              <a:buNone/>
              <a:defRPr sz="767" b="1"/>
            </a:lvl6pPr>
            <a:lvl7pPr marL="1314726" indent="0">
              <a:buNone/>
              <a:defRPr sz="767" b="1"/>
            </a:lvl7pPr>
            <a:lvl8pPr marL="1533847" indent="0">
              <a:buNone/>
              <a:defRPr sz="767" b="1"/>
            </a:lvl8pPr>
            <a:lvl9pPr marL="1752968" indent="0">
              <a:buNone/>
              <a:defRPr sz="767" b="1"/>
            </a:lvl9pPr>
          </a:lstStyle>
          <a:p>
            <a:pPr lvl="0"/>
            <a:r>
              <a:rPr lang="de-DE"/>
              <a:t>Mastertextformat bearbeiten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29152" y="2505076"/>
            <a:ext cx="3887391" cy="3684588"/>
          </a:xfrm>
        </p:spPr>
        <p:txBody>
          <a:bodyPr/>
          <a:lstStyle/>
          <a:p>
            <a:pPr lvl="0"/>
            <a:r>
              <a:rPr lang="de-DE"/>
              <a:t>Mastertextformat bearbeiten</a:t>
            </a:r>
          </a:p>
          <a:p>
            <a:pPr lvl="1"/>
            <a:r>
              <a:rPr lang="de-DE"/>
              <a:t>Zweite Ebene</a:t>
            </a:r>
          </a:p>
          <a:p>
            <a:pPr lvl="2"/>
            <a:r>
              <a:rPr lang="de-DE"/>
              <a:t>Dritte Ebene</a:t>
            </a:r>
          </a:p>
          <a:p>
            <a:pPr lvl="3"/>
            <a:r>
              <a:rPr lang="de-DE"/>
              <a:t>Vierte Ebene</a:t>
            </a:r>
          </a:p>
          <a:p>
            <a:pPr lvl="4"/>
            <a:r>
              <a:rPr lang="de-DE"/>
              <a:t>Fünfte Ebene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F3E2001-9584-44CF-8764-C0ADC9A19E0A}" type="datetimeFigureOut">
              <a:rPr lang="de-AT" smtClean="0"/>
              <a:t>05.06.2025</a:t>
            </a:fld>
            <a:endParaRPr lang="de-AT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de-AT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A2385DF-5CCD-4918-8F4C-4800FD752D6D}" type="slidenum">
              <a:rPr lang="de-AT" smtClean="0"/>
              <a:t>‹Nr.›</a:t>
            </a:fld>
            <a:endParaRPr lang="de-AT"/>
          </a:p>
        </p:txBody>
      </p:sp>
    </p:spTree>
    <p:extLst>
      <p:ext uri="{BB962C8B-B14F-4D97-AF65-F5344CB8AC3E}">
        <p14:creationId xmlns:p14="http://schemas.microsoft.com/office/powerpoint/2010/main" val="3741556818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Nur Tite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de-DE"/>
              <a:t>Mastertitelformat bearbeiten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F3E2001-9584-44CF-8764-C0ADC9A19E0A}" type="datetimeFigureOut">
              <a:rPr lang="de-AT" smtClean="0"/>
              <a:t>05.06.2025</a:t>
            </a:fld>
            <a:endParaRPr lang="de-AT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de-AT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A2385DF-5CCD-4918-8F4C-4800FD752D6D}" type="slidenum">
              <a:rPr lang="de-AT" smtClean="0"/>
              <a:t>‹Nr.›</a:t>
            </a:fld>
            <a:endParaRPr lang="de-AT"/>
          </a:p>
        </p:txBody>
      </p:sp>
    </p:spTree>
    <p:extLst>
      <p:ext uri="{BB962C8B-B14F-4D97-AF65-F5344CB8AC3E}">
        <p14:creationId xmlns:p14="http://schemas.microsoft.com/office/powerpoint/2010/main" val="2251424590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Le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F3E2001-9584-44CF-8764-C0ADC9A19E0A}" type="datetimeFigureOut">
              <a:rPr lang="de-AT" smtClean="0"/>
              <a:t>05.06.2025</a:t>
            </a:fld>
            <a:endParaRPr lang="de-AT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de-AT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A2385DF-5CCD-4918-8F4C-4800FD752D6D}" type="slidenum">
              <a:rPr lang="de-AT" smtClean="0"/>
              <a:t>‹Nr.›</a:t>
            </a:fld>
            <a:endParaRPr lang="de-AT"/>
          </a:p>
        </p:txBody>
      </p:sp>
    </p:spTree>
    <p:extLst>
      <p:ext uri="{BB962C8B-B14F-4D97-AF65-F5344CB8AC3E}">
        <p14:creationId xmlns:p14="http://schemas.microsoft.com/office/powerpoint/2010/main" val="3278022269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Inhalt mit Überschrif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3" y="457200"/>
            <a:ext cx="2949179" cy="1600200"/>
          </a:xfrm>
        </p:spPr>
        <p:txBody>
          <a:bodyPr anchor="b"/>
          <a:lstStyle>
            <a:lvl1pPr>
              <a:defRPr sz="1533"/>
            </a:lvl1pPr>
          </a:lstStyle>
          <a:p>
            <a:r>
              <a:rPr lang="de-DE"/>
              <a:t>Mastertitelformat bearbeiten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887393" y="987432"/>
            <a:ext cx="4629151" cy="4873625"/>
          </a:xfrm>
        </p:spPr>
        <p:txBody>
          <a:bodyPr/>
          <a:lstStyle>
            <a:lvl1pPr>
              <a:defRPr sz="1533"/>
            </a:lvl1pPr>
            <a:lvl2pPr>
              <a:defRPr sz="1343"/>
            </a:lvl2pPr>
            <a:lvl3pPr>
              <a:defRPr sz="1151"/>
            </a:lvl3pPr>
            <a:lvl4pPr>
              <a:defRPr sz="959"/>
            </a:lvl4pPr>
            <a:lvl5pPr>
              <a:defRPr sz="959"/>
            </a:lvl5pPr>
            <a:lvl6pPr>
              <a:defRPr sz="959"/>
            </a:lvl6pPr>
            <a:lvl7pPr>
              <a:defRPr sz="959"/>
            </a:lvl7pPr>
            <a:lvl8pPr>
              <a:defRPr sz="959"/>
            </a:lvl8pPr>
            <a:lvl9pPr>
              <a:defRPr sz="959"/>
            </a:lvl9pPr>
          </a:lstStyle>
          <a:p>
            <a:pPr lvl="0"/>
            <a:r>
              <a:rPr lang="de-DE"/>
              <a:t>Mastertextformat bearbeiten</a:t>
            </a:r>
          </a:p>
          <a:p>
            <a:pPr lvl="1"/>
            <a:r>
              <a:rPr lang="de-DE"/>
              <a:t>Zweite Ebene</a:t>
            </a:r>
          </a:p>
          <a:p>
            <a:pPr lvl="2"/>
            <a:r>
              <a:rPr lang="de-DE"/>
              <a:t>Dritte Ebene</a:t>
            </a:r>
          </a:p>
          <a:p>
            <a:pPr lvl="3"/>
            <a:r>
              <a:rPr lang="de-DE"/>
              <a:t>Vierte Ebene</a:t>
            </a:r>
          </a:p>
          <a:p>
            <a:pPr lvl="4"/>
            <a:r>
              <a:rPr lang="de-DE"/>
              <a:t>Fünfte Ebene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3" y="2057400"/>
            <a:ext cx="2949179" cy="3811588"/>
          </a:xfrm>
        </p:spPr>
        <p:txBody>
          <a:bodyPr/>
          <a:lstStyle>
            <a:lvl1pPr marL="0" indent="0">
              <a:buNone/>
              <a:defRPr sz="767"/>
            </a:lvl1pPr>
            <a:lvl2pPr marL="219121" indent="0">
              <a:buNone/>
              <a:defRPr sz="671"/>
            </a:lvl2pPr>
            <a:lvl3pPr marL="438242" indent="0">
              <a:buNone/>
              <a:defRPr sz="575"/>
            </a:lvl3pPr>
            <a:lvl4pPr marL="657364" indent="0">
              <a:buNone/>
              <a:defRPr sz="479"/>
            </a:lvl4pPr>
            <a:lvl5pPr marL="876485" indent="0">
              <a:buNone/>
              <a:defRPr sz="479"/>
            </a:lvl5pPr>
            <a:lvl6pPr marL="1095606" indent="0">
              <a:buNone/>
              <a:defRPr sz="479"/>
            </a:lvl6pPr>
            <a:lvl7pPr marL="1314726" indent="0">
              <a:buNone/>
              <a:defRPr sz="479"/>
            </a:lvl7pPr>
            <a:lvl8pPr marL="1533847" indent="0">
              <a:buNone/>
              <a:defRPr sz="479"/>
            </a:lvl8pPr>
            <a:lvl9pPr marL="1752968" indent="0">
              <a:buNone/>
              <a:defRPr sz="479"/>
            </a:lvl9pPr>
          </a:lstStyle>
          <a:p>
            <a:pPr lvl="0"/>
            <a:r>
              <a:rPr lang="de-DE"/>
              <a:t>Mastertextformat bearbeiten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F3E2001-9584-44CF-8764-C0ADC9A19E0A}" type="datetimeFigureOut">
              <a:rPr lang="de-AT" smtClean="0"/>
              <a:t>05.06.2025</a:t>
            </a:fld>
            <a:endParaRPr lang="de-AT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de-AT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A2385DF-5CCD-4918-8F4C-4800FD752D6D}" type="slidenum">
              <a:rPr lang="de-AT" smtClean="0"/>
              <a:t>‹Nr.›</a:t>
            </a:fld>
            <a:endParaRPr lang="de-AT"/>
          </a:p>
        </p:txBody>
      </p:sp>
    </p:spTree>
    <p:extLst>
      <p:ext uri="{BB962C8B-B14F-4D97-AF65-F5344CB8AC3E}">
        <p14:creationId xmlns:p14="http://schemas.microsoft.com/office/powerpoint/2010/main" val="446458988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Bild mit Überschrif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3" y="457200"/>
            <a:ext cx="2949179" cy="1600200"/>
          </a:xfrm>
        </p:spPr>
        <p:txBody>
          <a:bodyPr anchor="b"/>
          <a:lstStyle>
            <a:lvl1pPr>
              <a:defRPr sz="1533"/>
            </a:lvl1pPr>
          </a:lstStyle>
          <a:p>
            <a:r>
              <a:rPr lang="de-DE"/>
              <a:t>Mastertitelformat bearbeiten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3887393" y="987432"/>
            <a:ext cx="4629151" cy="4873625"/>
          </a:xfrm>
        </p:spPr>
        <p:txBody>
          <a:bodyPr anchor="t"/>
          <a:lstStyle>
            <a:lvl1pPr marL="0" indent="0">
              <a:buNone/>
              <a:defRPr sz="1533"/>
            </a:lvl1pPr>
            <a:lvl2pPr marL="219121" indent="0">
              <a:buNone/>
              <a:defRPr sz="1343"/>
            </a:lvl2pPr>
            <a:lvl3pPr marL="438242" indent="0">
              <a:buNone/>
              <a:defRPr sz="1151"/>
            </a:lvl3pPr>
            <a:lvl4pPr marL="657364" indent="0">
              <a:buNone/>
              <a:defRPr sz="959"/>
            </a:lvl4pPr>
            <a:lvl5pPr marL="876485" indent="0">
              <a:buNone/>
              <a:defRPr sz="959"/>
            </a:lvl5pPr>
            <a:lvl6pPr marL="1095606" indent="0">
              <a:buNone/>
              <a:defRPr sz="959"/>
            </a:lvl6pPr>
            <a:lvl7pPr marL="1314726" indent="0">
              <a:buNone/>
              <a:defRPr sz="959"/>
            </a:lvl7pPr>
            <a:lvl8pPr marL="1533847" indent="0">
              <a:buNone/>
              <a:defRPr sz="959"/>
            </a:lvl8pPr>
            <a:lvl9pPr marL="1752968" indent="0">
              <a:buNone/>
              <a:defRPr sz="959"/>
            </a:lvl9pPr>
          </a:lstStyle>
          <a:p>
            <a:r>
              <a:rPr lang="de-DE"/>
              <a:t>Bild durch Klicken auf Symbol hinzufügen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3" y="2057400"/>
            <a:ext cx="2949179" cy="3811588"/>
          </a:xfrm>
        </p:spPr>
        <p:txBody>
          <a:bodyPr/>
          <a:lstStyle>
            <a:lvl1pPr marL="0" indent="0">
              <a:buNone/>
              <a:defRPr sz="767"/>
            </a:lvl1pPr>
            <a:lvl2pPr marL="219121" indent="0">
              <a:buNone/>
              <a:defRPr sz="671"/>
            </a:lvl2pPr>
            <a:lvl3pPr marL="438242" indent="0">
              <a:buNone/>
              <a:defRPr sz="575"/>
            </a:lvl3pPr>
            <a:lvl4pPr marL="657364" indent="0">
              <a:buNone/>
              <a:defRPr sz="479"/>
            </a:lvl4pPr>
            <a:lvl5pPr marL="876485" indent="0">
              <a:buNone/>
              <a:defRPr sz="479"/>
            </a:lvl5pPr>
            <a:lvl6pPr marL="1095606" indent="0">
              <a:buNone/>
              <a:defRPr sz="479"/>
            </a:lvl6pPr>
            <a:lvl7pPr marL="1314726" indent="0">
              <a:buNone/>
              <a:defRPr sz="479"/>
            </a:lvl7pPr>
            <a:lvl8pPr marL="1533847" indent="0">
              <a:buNone/>
              <a:defRPr sz="479"/>
            </a:lvl8pPr>
            <a:lvl9pPr marL="1752968" indent="0">
              <a:buNone/>
              <a:defRPr sz="479"/>
            </a:lvl9pPr>
          </a:lstStyle>
          <a:p>
            <a:pPr lvl="0"/>
            <a:r>
              <a:rPr lang="de-DE"/>
              <a:t>Mastertextformat bearbeiten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F3E2001-9584-44CF-8764-C0ADC9A19E0A}" type="datetimeFigureOut">
              <a:rPr lang="de-AT" smtClean="0"/>
              <a:t>05.06.2025</a:t>
            </a:fld>
            <a:endParaRPr lang="de-AT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de-AT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A2385DF-5CCD-4918-8F4C-4800FD752D6D}" type="slidenum">
              <a:rPr lang="de-AT" smtClean="0"/>
              <a:t>‹Nr.›</a:t>
            </a:fld>
            <a:endParaRPr lang="de-AT"/>
          </a:p>
        </p:txBody>
      </p:sp>
    </p:spTree>
    <p:extLst>
      <p:ext uri="{BB962C8B-B14F-4D97-AF65-F5344CB8AC3E}">
        <p14:creationId xmlns:p14="http://schemas.microsoft.com/office/powerpoint/2010/main" val="983331590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el und vertikaler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de-DE"/>
              <a:t>Mastertitelformat bearbeiten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de-DE"/>
              <a:t>Mastertextformat bearbeiten</a:t>
            </a:r>
          </a:p>
          <a:p>
            <a:pPr lvl="1"/>
            <a:r>
              <a:rPr lang="de-DE"/>
              <a:t>Zweite Ebene</a:t>
            </a:r>
          </a:p>
          <a:p>
            <a:pPr lvl="2"/>
            <a:r>
              <a:rPr lang="de-DE"/>
              <a:t>Dritte Ebene</a:t>
            </a:r>
          </a:p>
          <a:p>
            <a:pPr lvl="3"/>
            <a:r>
              <a:rPr lang="de-DE"/>
              <a:t>Vierte Ebene</a:t>
            </a:r>
          </a:p>
          <a:p>
            <a:pPr lvl="4"/>
            <a:r>
              <a:rPr lang="de-DE"/>
              <a:t>Fünfte Ebene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F3E2001-9584-44CF-8764-C0ADC9A19E0A}" type="datetimeFigureOut">
              <a:rPr lang="de-AT" smtClean="0"/>
              <a:t>05.06.2025</a:t>
            </a:fld>
            <a:endParaRPr lang="de-AT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de-AT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A2385DF-5CCD-4918-8F4C-4800FD752D6D}" type="slidenum">
              <a:rPr lang="de-AT" smtClean="0"/>
              <a:t>‹Nr.›</a:t>
            </a:fld>
            <a:endParaRPr lang="de-AT"/>
          </a:p>
        </p:txBody>
      </p:sp>
    </p:spTree>
    <p:extLst>
      <p:ext uri="{BB962C8B-B14F-4D97-AF65-F5344CB8AC3E}">
        <p14:creationId xmlns:p14="http://schemas.microsoft.com/office/powerpoint/2010/main" val="1851443409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kaler Titel u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543676" y="365125"/>
            <a:ext cx="1971675" cy="5811838"/>
          </a:xfrm>
        </p:spPr>
        <p:txBody>
          <a:bodyPr vert="eaVert"/>
          <a:lstStyle/>
          <a:p>
            <a:r>
              <a:rPr lang="de-DE"/>
              <a:t>Mastertitelformat bearbeiten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28652" y="365125"/>
            <a:ext cx="5800725" cy="5811838"/>
          </a:xfrm>
        </p:spPr>
        <p:txBody>
          <a:bodyPr vert="eaVert"/>
          <a:lstStyle/>
          <a:p>
            <a:pPr lvl="0"/>
            <a:r>
              <a:rPr lang="de-DE"/>
              <a:t>Mastertextformat bearbeiten</a:t>
            </a:r>
          </a:p>
          <a:p>
            <a:pPr lvl="1"/>
            <a:r>
              <a:rPr lang="de-DE"/>
              <a:t>Zweite Ebene</a:t>
            </a:r>
          </a:p>
          <a:p>
            <a:pPr lvl="2"/>
            <a:r>
              <a:rPr lang="de-DE"/>
              <a:t>Dritte Ebene</a:t>
            </a:r>
          </a:p>
          <a:p>
            <a:pPr lvl="3"/>
            <a:r>
              <a:rPr lang="de-DE"/>
              <a:t>Vierte Ebene</a:t>
            </a:r>
          </a:p>
          <a:p>
            <a:pPr lvl="4"/>
            <a:r>
              <a:rPr lang="de-DE"/>
              <a:t>Fünfte Ebene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F3E2001-9584-44CF-8764-C0ADC9A19E0A}" type="datetimeFigureOut">
              <a:rPr lang="de-AT" smtClean="0"/>
              <a:t>05.06.2025</a:t>
            </a:fld>
            <a:endParaRPr lang="de-AT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de-AT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A2385DF-5CCD-4918-8F4C-4800FD752D6D}" type="slidenum">
              <a:rPr lang="de-AT" smtClean="0"/>
              <a:t>‹Nr.›</a:t>
            </a:fld>
            <a:endParaRPr lang="de-AT"/>
          </a:p>
        </p:txBody>
      </p:sp>
    </p:spTree>
    <p:extLst>
      <p:ext uri="{BB962C8B-B14F-4D97-AF65-F5344CB8AC3E}">
        <p14:creationId xmlns:p14="http://schemas.microsoft.com/office/powerpoint/2010/main" val="99846486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28651" y="365129"/>
            <a:ext cx="78867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de-DE"/>
              <a:t>Mastertitelformat bearbeiten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8651" y="1825625"/>
            <a:ext cx="78867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de-DE"/>
              <a:t>Mastertextformat bearbeiten</a:t>
            </a:r>
          </a:p>
          <a:p>
            <a:pPr lvl="1"/>
            <a:r>
              <a:rPr lang="de-DE"/>
              <a:t>Zweite Ebene</a:t>
            </a:r>
          </a:p>
          <a:p>
            <a:pPr lvl="2"/>
            <a:r>
              <a:rPr lang="de-DE"/>
              <a:t>Dritte Ebene</a:t>
            </a:r>
          </a:p>
          <a:p>
            <a:pPr lvl="3"/>
            <a:r>
              <a:rPr lang="de-DE"/>
              <a:t>Vierte Ebene</a:t>
            </a:r>
          </a:p>
          <a:p>
            <a:pPr lvl="4"/>
            <a:r>
              <a:rPr lang="de-DE"/>
              <a:t>Fünfte Ebene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28651" y="6356357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575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F3E2001-9584-44CF-8764-C0ADC9A19E0A}" type="datetimeFigureOut">
              <a:rPr lang="de-AT" smtClean="0"/>
              <a:t>05.06.2025</a:t>
            </a:fld>
            <a:endParaRPr lang="de-AT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028951" y="6356357"/>
            <a:ext cx="30861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575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de-AT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457951" y="6356357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575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A2385DF-5CCD-4918-8F4C-4800FD752D6D}" type="slidenum">
              <a:rPr lang="de-AT" smtClean="0"/>
              <a:t>‹Nr.›</a:t>
            </a:fld>
            <a:endParaRPr lang="de-AT"/>
          </a:p>
        </p:txBody>
      </p:sp>
    </p:spTree>
    <p:extLst>
      <p:ext uri="{BB962C8B-B14F-4D97-AF65-F5344CB8AC3E}">
        <p14:creationId xmlns:p14="http://schemas.microsoft.com/office/powerpoint/2010/main" val="243167769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defTabSz="438242" rtl="0" eaLnBrk="1" latinLnBrk="0" hangingPunct="1">
        <a:lnSpc>
          <a:spcPct val="90000"/>
        </a:lnSpc>
        <a:spcBef>
          <a:spcPct val="0"/>
        </a:spcBef>
        <a:buNone/>
        <a:defRPr sz="2109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109560" indent="-109560" algn="l" defTabSz="438242" rtl="0" eaLnBrk="1" latinLnBrk="0" hangingPunct="1">
        <a:lnSpc>
          <a:spcPct val="90000"/>
        </a:lnSpc>
        <a:spcBef>
          <a:spcPts val="479"/>
        </a:spcBef>
        <a:buFont typeface="Arial" panose="020B0604020202020204" pitchFamily="34" charset="0"/>
        <a:buChar char="•"/>
        <a:defRPr sz="1343" kern="1200">
          <a:solidFill>
            <a:schemeClr val="tx1"/>
          </a:solidFill>
          <a:latin typeface="+mn-lt"/>
          <a:ea typeface="+mn-ea"/>
          <a:cs typeface="+mn-cs"/>
        </a:defRPr>
      </a:lvl1pPr>
      <a:lvl2pPr marL="328682" indent="-109560" algn="l" defTabSz="438242" rtl="0" eaLnBrk="1" latinLnBrk="0" hangingPunct="1">
        <a:lnSpc>
          <a:spcPct val="90000"/>
        </a:lnSpc>
        <a:spcBef>
          <a:spcPts val="240"/>
        </a:spcBef>
        <a:buFont typeface="Arial" panose="020B0604020202020204" pitchFamily="34" charset="0"/>
        <a:buChar char="•"/>
        <a:defRPr sz="1151" kern="1200">
          <a:solidFill>
            <a:schemeClr val="tx1"/>
          </a:solidFill>
          <a:latin typeface="+mn-lt"/>
          <a:ea typeface="+mn-ea"/>
          <a:cs typeface="+mn-cs"/>
        </a:defRPr>
      </a:lvl2pPr>
      <a:lvl3pPr marL="547802" indent="-109560" algn="l" defTabSz="438242" rtl="0" eaLnBrk="1" latinLnBrk="0" hangingPunct="1">
        <a:lnSpc>
          <a:spcPct val="90000"/>
        </a:lnSpc>
        <a:spcBef>
          <a:spcPts val="240"/>
        </a:spcBef>
        <a:buFont typeface="Arial" panose="020B0604020202020204" pitchFamily="34" charset="0"/>
        <a:buChar char="•"/>
        <a:defRPr sz="959" kern="1200">
          <a:solidFill>
            <a:schemeClr val="tx1"/>
          </a:solidFill>
          <a:latin typeface="+mn-lt"/>
          <a:ea typeface="+mn-ea"/>
          <a:cs typeface="+mn-cs"/>
        </a:defRPr>
      </a:lvl3pPr>
      <a:lvl4pPr marL="766923" indent="-109560" algn="l" defTabSz="438242" rtl="0" eaLnBrk="1" latinLnBrk="0" hangingPunct="1">
        <a:lnSpc>
          <a:spcPct val="90000"/>
        </a:lnSpc>
        <a:spcBef>
          <a:spcPts val="240"/>
        </a:spcBef>
        <a:buFont typeface="Arial" panose="020B0604020202020204" pitchFamily="34" charset="0"/>
        <a:buChar char="•"/>
        <a:defRPr sz="863" kern="1200">
          <a:solidFill>
            <a:schemeClr val="tx1"/>
          </a:solidFill>
          <a:latin typeface="+mn-lt"/>
          <a:ea typeface="+mn-ea"/>
          <a:cs typeface="+mn-cs"/>
        </a:defRPr>
      </a:lvl4pPr>
      <a:lvl5pPr marL="986045" indent="-109560" algn="l" defTabSz="438242" rtl="0" eaLnBrk="1" latinLnBrk="0" hangingPunct="1">
        <a:lnSpc>
          <a:spcPct val="90000"/>
        </a:lnSpc>
        <a:spcBef>
          <a:spcPts val="240"/>
        </a:spcBef>
        <a:buFont typeface="Arial" panose="020B0604020202020204" pitchFamily="34" charset="0"/>
        <a:buChar char="•"/>
        <a:defRPr sz="863" kern="1200">
          <a:solidFill>
            <a:schemeClr val="tx1"/>
          </a:solidFill>
          <a:latin typeface="+mn-lt"/>
          <a:ea typeface="+mn-ea"/>
          <a:cs typeface="+mn-cs"/>
        </a:defRPr>
      </a:lvl5pPr>
      <a:lvl6pPr marL="1205166" indent="-109560" algn="l" defTabSz="438242" rtl="0" eaLnBrk="1" latinLnBrk="0" hangingPunct="1">
        <a:lnSpc>
          <a:spcPct val="90000"/>
        </a:lnSpc>
        <a:spcBef>
          <a:spcPts val="240"/>
        </a:spcBef>
        <a:buFont typeface="Arial" panose="020B0604020202020204" pitchFamily="34" charset="0"/>
        <a:buChar char="•"/>
        <a:defRPr sz="863" kern="1200">
          <a:solidFill>
            <a:schemeClr val="tx1"/>
          </a:solidFill>
          <a:latin typeface="+mn-lt"/>
          <a:ea typeface="+mn-ea"/>
          <a:cs typeface="+mn-cs"/>
        </a:defRPr>
      </a:lvl6pPr>
      <a:lvl7pPr marL="1424287" indent="-109560" algn="l" defTabSz="438242" rtl="0" eaLnBrk="1" latinLnBrk="0" hangingPunct="1">
        <a:lnSpc>
          <a:spcPct val="90000"/>
        </a:lnSpc>
        <a:spcBef>
          <a:spcPts val="240"/>
        </a:spcBef>
        <a:buFont typeface="Arial" panose="020B0604020202020204" pitchFamily="34" charset="0"/>
        <a:buChar char="•"/>
        <a:defRPr sz="863" kern="1200">
          <a:solidFill>
            <a:schemeClr val="tx1"/>
          </a:solidFill>
          <a:latin typeface="+mn-lt"/>
          <a:ea typeface="+mn-ea"/>
          <a:cs typeface="+mn-cs"/>
        </a:defRPr>
      </a:lvl7pPr>
      <a:lvl8pPr marL="1643408" indent="-109560" algn="l" defTabSz="438242" rtl="0" eaLnBrk="1" latinLnBrk="0" hangingPunct="1">
        <a:lnSpc>
          <a:spcPct val="90000"/>
        </a:lnSpc>
        <a:spcBef>
          <a:spcPts val="240"/>
        </a:spcBef>
        <a:buFont typeface="Arial" panose="020B0604020202020204" pitchFamily="34" charset="0"/>
        <a:buChar char="•"/>
        <a:defRPr sz="863" kern="1200">
          <a:solidFill>
            <a:schemeClr val="tx1"/>
          </a:solidFill>
          <a:latin typeface="+mn-lt"/>
          <a:ea typeface="+mn-ea"/>
          <a:cs typeface="+mn-cs"/>
        </a:defRPr>
      </a:lvl8pPr>
      <a:lvl9pPr marL="1862528" indent="-109560" algn="l" defTabSz="438242" rtl="0" eaLnBrk="1" latinLnBrk="0" hangingPunct="1">
        <a:lnSpc>
          <a:spcPct val="90000"/>
        </a:lnSpc>
        <a:spcBef>
          <a:spcPts val="240"/>
        </a:spcBef>
        <a:buFont typeface="Arial" panose="020B0604020202020204" pitchFamily="34" charset="0"/>
        <a:buChar char="•"/>
        <a:defRPr sz="863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38242" rtl="0" eaLnBrk="1" latinLnBrk="0" hangingPunct="1">
        <a:defRPr sz="863" kern="1200">
          <a:solidFill>
            <a:schemeClr val="tx1"/>
          </a:solidFill>
          <a:latin typeface="+mn-lt"/>
          <a:ea typeface="+mn-ea"/>
          <a:cs typeface="+mn-cs"/>
        </a:defRPr>
      </a:lvl1pPr>
      <a:lvl2pPr marL="219121" algn="l" defTabSz="438242" rtl="0" eaLnBrk="1" latinLnBrk="0" hangingPunct="1">
        <a:defRPr sz="863" kern="1200">
          <a:solidFill>
            <a:schemeClr val="tx1"/>
          </a:solidFill>
          <a:latin typeface="+mn-lt"/>
          <a:ea typeface="+mn-ea"/>
          <a:cs typeface="+mn-cs"/>
        </a:defRPr>
      </a:lvl2pPr>
      <a:lvl3pPr marL="438242" algn="l" defTabSz="438242" rtl="0" eaLnBrk="1" latinLnBrk="0" hangingPunct="1">
        <a:defRPr sz="863" kern="1200">
          <a:solidFill>
            <a:schemeClr val="tx1"/>
          </a:solidFill>
          <a:latin typeface="+mn-lt"/>
          <a:ea typeface="+mn-ea"/>
          <a:cs typeface="+mn-cs"/>
        </a:defRPr>
      </a:lvl3pPr>
      <a:lvl4pPr marL="657364" algn="l" defTabSz="438242" rtl="0" eaLnBrk="1" latinLnBrk="0" hangingPunct="1">
        <a:defRPr sz="863" kern="1200">
          <a:solidFill>
            <a:schemeClr val="tx1"/>
          </a:solidFill>
          <a:latin typeface="+mn-lt"/>
          <a:ea typeface="+mn-ea"/>
          <a:cs typeface="+mn-cs"/>
        </a:defRPr>
      </a:lvl4pPr>
      <a:lvl5pPr marL="876485" algn="l" defTabSz="438242" rtl="0" eaLnBrk="1" latinLnBrk="0" hangingPunct="1">
        <a:defRPr sz="863" kern="1200">
          <a:solidFill>
            <a:schemeClr val="tx1"/>
          </a:solidFill>
          <a:latin typeface="+mn-lt"/>
          <a:ea typeface="+mn-ea"/>
          <a:cs typeface="+mn-cs"/>
        </a:defRPr>
      </a:lvl5pPr>
      <a:lvl6pPr marL="1095606" algn="l" defTabSz="438242" rtl="0" eaLnBrk="1" latinLnBrk="0" hangingPunct="1">
        <a:defRPr sz="863" kern="1200">
          <a:solidFill>
            <a:schemeClr val="tx1"/>
          </a:solidFill>
          <a:latin typeface="+mn-lt"/>
          <a:ea typeface="+mn-ea"/>
          <a:cs typeface="+mn-cs"/>
        </a:defRPr>
      </a:lvl6pPr>
      <a:lvl7pPr marL="1314726" algn="l" defTabSz="438242" rtl="0" eaLnBrk="1" latinLnBrk="0" hangingPunct="1">
        <a:defRPr sz="863" kern="1200">
          <a:solidFill>
            <a:schemeClr val="tx1"/>
          </a:solidFill>
          <a:latin typeface="+mn-lt"/>
          <a:ea typeface="+mn-ea"/>
          <a:cs typeface="+mn-cs"/>
        </a:defRPr>
      </a:lvl7pPr>
      <a:lvl8pPr marL="1533847" algn="l" defTabSz="438242" rtl="0" eaLnBrk="1" latinLnBrk="0" hangingPunct="1">
        <a:defRPr sz="863" kern="1200">
          <a:solidFill>
            <a:schemeClr val="tx1"/>
          </a:solidFill>
          <a:latin typeface="+mn-lt"/>
          <a:ea typeface="+mn-ea"/>
          <a:cs typeface="+mn-cs"/>
        </a:defRPr>
      </a:lvl8pPr>
      <a:lvl9pPr marL="1752968" algn="l" defTabSz="438242" rtl="0" eaLnBrk="1" latinLnBrk="0" hangingPunct="1">
        <a:defRPr sz="863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g"/><Relationship Id="rId2" Type="http://schemas.openxmlformats.org/officeDocument/2006/relationships/hyperlink" Target="http://www.&#246;vlsb.at/" TargetMode="Externa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2.jp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g"/><Relationship Id="rId2" Type="http://schemas.openxmlformats.org/officeDocument/2006/relationships/hyperlink" Target="http://www.&#246;vlsb.at/" TargetMode="Externa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.jp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g"/><Relationship Id="rId2" Type="http://schemas.openxmlformats.org/officeDocument/2006/relationships/hyperlink" Target="http://www.&#246;vlsb.at/" TargetMode="Externa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.jp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g"/><Relationship Id="rId2" Type="http://schemas.openxmlformats.org/officeDocument/2006/relationships/hyperlink" Target="http://www.&#246;vlsb.at/" TargetMode="Externa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.jp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g"/><Relationship Id="rId2" Type="http://schemas.openxmlformats.org/officeDocument/2006/relationships/hyperlink" Target="http://www.&#246;vlsb.at/" TargetMode="Externa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.jp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g"/><Relationship Id="rId2" Type="http://schemas.openxmlformats.org/officeDocument/2006/relationships/hyperlink" Target="http://www.&#246;vlsb.at/" TargetMode="Externa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.jp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g"/><Relationship Id="rId2" Type="http://schemas.openxmlformats.org/officeDocument/2006/relationships/hyperlink" Target="http://www.&#246;vlsb.at/" TargetMode="Externa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.jp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g"/><Relationship Id="rId2" Type="http://schemas.openxmlformats.org/officeDocument/2006/relationships/hyperlink" Target="http://www.&#246;vlsb.at/" TargetMode="Externa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.jp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g"/><Relationship Id="rId2" Type="http://schemas.openxmlformats.org/officeDocument/2006/relationships/hyperlink" Target="http://www.&#246;vlsb.at/" TargetMode="Externa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.jp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g"/><Relationship Id="rId2" Type="http://schemas.openxmlformats.org/officeDocument/2006/relationships/hyperlink" Target="http://www.&#246;vlsb.at/" TargetMode="Externa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.jp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g"/><Relationship Id="rId7" Type="http://schemas.openxmlformats.org/officeDocument/2006/relationships/image" Target="../media/image4.jpg"/><Relationship Id="rId2" Type="http://schemas.openxmlformats.org/officeDocument/2006/relationships/hyperlink" Target="http://www.&#246;vlsb.at/" TargetMode="External"/><Relationship Id="rId1" Type="http://schemas.openxmlformats.org/officeDocument/2006/relationships/slideLayout" Target="../slideLayouts/slideLayout7.xml"/><Relationship Id="rId6" Type="http://schemas.openxmlformats.org/officeDocument/2006/relationships/hyperlink" Target="http://www.oevlsb.at/" TargetMode="External"/><Relationship Id="rId5" Type="http://schemas.openxmlformats.org/officeDocument/2006/relationships/hyperlink" Target="mailto:office@oevlsb.at" TargetMode="External"/><Relationship Id="rId4" Type="http://schemas.openxmlformats.org/officeDocument/2006/relationships/image" Target="../media/image1.jp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object 5">
            <a:extLst>
              <a:ext uri="{FF2B5EF4-FFF2-40B4-BE49-F238E27FC236}">
                <a16:creationId xmlns:a16="http://schemas.microsoft.com/office/drawing/2014/main" id="{BDEF3A50-B3BE-40C3-BFAA-196DFE668E06}"/>
              </a:ext>
            </a:extLst>
          </p:cNvPr>
          <p:cNvSpPr/>
          <p:nvPr/>
        </p:nvSpPr>
        <p:spPr>
          <a:xfrm>
            <a:off x="0" y="-41626"/>
            <a:ext cx="9144000" cy="247268"/>
          </a:xfrm>
          <a:custGeom>
            <a:avLst/>
            <a:gdLst/>
            <a:ahLst/>
            <a:cxnLst/>
            <a:rect l="l" t="t" r="r" b="b"/>
            <a:pathLst>
              <a:path w="7560309" h="180340">
                <a:moveTo>
                  <a:pt x="7559992" y="0"/>
                </a:moveTo>
                <a:lnTo>
                  <a:pt x="0" y="0"/>
                </a:lnTo>
                <a:lnTo>
                  <a:pt x="0" y="179997"/>
                </a:lnTo>
                <a:lnTo>
                  <a:pt x="7559992" y="179997"/>
                </a:lnTo>
                <a:lnTo>
                  <a:pt x="7559992" y="0"/>
                </a:lnTo>
                <a:close/>
              </a:path>
            </a:pathLst>
          </a:custGeom>
          <a:solidFill>
            <a:srgbClr val="95C11F"/>
          </a:solidFill>
        </p:spPr>
        <p:txBody>
          <a:bodyPr wrap="square" lIns="0" tIns="0" rIns="0" bIns="0" rtlCol="0"/>
          <a:lstStyle/>
          <a:p>
            <a:endParaRPr sz="1247"/>
          </a:p>
        </p:txBody>
      </p:sp>
      <p:sp>
        <p:nvSpPr>
          <p:cNvPr id="12" name="Textfeld 11">
            <a:extLst>
              <a:ext uri="{FF2B5EF4-FFF2-40B4-BE49-F238E27FC236}">
                <a16:creationId xmlns:a16="http://schemas.microsoft.com/office/drawing/2014/main" id="{6741B3F6-187E-486F-8814-1C78D49FDB75}"/>
              </a:ext>
            </a:extLst>
          </p:cNvPr>
          <p:cNvSpPr txBox="1"/>
          <p:nvPr/>
        </p:nvSpPr>
        <p:spPr>
          <a:xfrm>
            <a:off x="487456" y="1684216"/>
            <a:ext cx="8188036" cy="32316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de-AT" sz="6000" b="1" dirty="0">
                <a:solidFill>
                  <a:schemeClr val="tx1">
                    <a:lumMod val="65000"/>
                    <a:lumOff val="35000"/>
                  </a:schemeClr>
                </a:solidFill>
              </a:rPr>
              <a:t>ÖVLSB</a:t>
            </a:r>
            <a:endParaRPr lang="de-AT" sz="5400" b="1" dirty="0">
              <a:solidFill>
                <a:schemeClr val="tx1">
                  <a:lumMod val="65000"/>
                  <a:lumOff val="35000"/>
                </a:schemeClr>
              </a:solidFill>
            </a:endParaRPr>
          </a:p>
          <a:p>
            <a:pPr algn="ctr"/>
            <a:endParaRPr lang="de-AT" sz="2400" b="1" dirty="0">
              <a:solidFill>
                <a:srgbClr val="95C11F"/>
              </a:solidFill>
            </a:endParaRPr>
          </a:p>
          <a:p>
            <a:pPr algn="ctr"/>
            <a:r>
              <a:rPr lang="de-AT" sz="6000" b="1" dirty="0">
                <a:solidFill>
                  <a:srgbClr val="95C11F"/>
                </a:solidFill>
              </a:rPr>
              <a:t>Psychosoziale Beratung in Unternehmen</a:t>
            </a:r>
          </a:p>
        </p:txBody>
      </p:sp>
      <p:sp>
        <p:nvSpPr>
          <p:cNvPr id="15" name="object 5">
            <a:extLst>
              <a:ext uri="{FF2B5EF4-FFF2-40B4-BE49-F238E27FC236}">
                <a16:creationId xmlns:a16="http://schemas.microsoft.com/office/drawing/2014/main" id="{A60086F1-5D13-12A5-13BD-ED54334A08AB}"/>
              </a:ext>
            </a:extLst>
          </p:cNvPr>
          <p:cNvSpPr/>
          <p:nvPr/>
        </p:nvSpPr>
        <p:spPr>
          <a:xfrm>
            <a:off x="12439" y="6614214"/>
            <a:ext cx="9144000" cy="247268"/>
          </a:xfrm>
          <a:custGeom>
            <a:avLst/>
            <a:gdLst/>
            <a:ahLst/>
            <a:cxnLst/>
            <a:rect l="l" t="t" r="r" b="b"/>
            <a:pathLst>
              <a:path w="7560309" h="180340">
                <a:moveTo>
                  <a:pt x="7559992" y="0"/>
                </a:moveTo>
                <a:lnTo>
                  <a:pt x="0" y="0"/>
                </a:lnTo>
                <a:lnTo>
                  <a:pt x="0" y="179997"/>
                </a:lnTo>
                <a:lnTo>
                  <a:pt x="7559992" y="179997"/>
                </a:lnTo>
                <a:lnTo>
                  <a:pt x="7559992" y="0"/>
                </a:lnTo>
                <a:close/>
              </a:path>
            </a:pathLst>
          </a:custGeom>
          <a:solidFill>
            <a:srgbClr val="95C11F"/>
          </a:solidFill>
        </p:spPr>
        <p:txBody>
          <a:bodyPr wrap="square" lIns="0" tIns="0" rIns="0" bIns="0" rtlCol="0"/>
          <a:lstStyle/>
          <a:p>
            <a:endParaRPr sz="1247"/>
          </a:p>
        </p:txBody>
      </p:sp>
      <p:sp>
        <p:nvSpPr>
          <p:cNvPr id="18" name="Textfeld 17">
            <a:extLst>
              <a:ext uri="{FF2B5EF4-FFF2-40B4-BE49-F238E27FC236}">
                <a16:creationId xmlns:a16="http://schemas.microsoft.com/office/drawing/2014/main" id="{4939A638-9FD5-4AFB-5AA8-58F460129951}"/>
              </a:ext>
            </a:extLst>
          </p:cNvPr>
          <p:cNvSpPr txBox="1"/>
          <p:nvPr/>
        </p:nvSpPr>
        <p:spPr>
          <a:xfrm>
            <a:off x="7774731" y="6595171"/>
            <a:ext cx="1471905" cy="262829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kumimoji="0" lang="de-AT" sz="1108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  <a:hlinkClick r:id="rId2"/>
              </a:rPr>
              <a:t>www.övlsb.at</a:t>
            </a:r>
            <a:r>
              <a:rPr kumimoji="0" lang="de-AT" sz="1108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 </a:t>
            </a:r>
            <a:r>
              <a:rPr kumimoji="0" lang="de-AT" sz="1108" b="0" i="0" u="none" strike="noStrike" kern="1200" cap="none" spc="0" normalizeH="0" baseline="0" noProof="0" dirty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| 2025</a:t>
            </a:r>
            <a:r>
              <a:rPr kumimoji="0" lang="de-AT" sz="1108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 </a:t>
            </a:r>
            <a:endParaRPr lang="de-AT" dirty="0"/>
          </a:p>
        </p:txBody>
      </p:sp>
      <p:sp>
        <p:nvSpPr>
          <p:cNvPr id="19" name="Textfeld 18">
            <a:extLst>
              <a:ext uri="{FF2B5EF4-FFF2-40B4-BE49-F238E27FC236}">
                <a16:creationId xmlns:a16="http://schemas.microsoft.com/office/drawing/2014/main" id="{C23CCFFA-57DE-C2F5-6CB1-CCF0AC18AEA5}"/>
              </a:ext>
            </a:extLst>
          </p:cNvPr>
          <p:cNvSpPr txBox="1"/>
          <p:nvPr/>
        </p:nvSpPr>
        <p:spPr>
          <a:xfrm>
            <a:off x="1537232" y="578376"/>
            <a:ext cx="6088485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de-AT" sz="3200" b="1" dirty="0">
                <a:solidFill>
                  <a:srgbClr val="95C11F"/>
                </a:solidFill>
              </a:rPr>
              <a:t>Virtuelle BGF-Messe 2025</a:t>
            </a:r>
          </a:p>
        </p:txBody>
      </p:sp>
      <p:pic>
        <p:nvPicPr>
          <p:cNvPr id="3" name="Grafik 2" descr="Ein Bild, das Text, Schrift, Poster, Grafikdesign enthält.&#10;&#10;Automatisch generierte Beschreibung">
            <a:extLst>
              <a:ext uri="{FF2B5EF4-FFF2-40B4-BE49-F238E27FC236}">
                <a16:creationId xmlns:a16="http://schemas.microsoft.com/office/drawing/2014/main" id="{B5BA5187-C2EA-276B-A794-EDA8DCA9BB9F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46415" y="5572572"/>
            <a:ext cx="2901280" cy="957384"/>
          </a:xfrm>
          <a:prstGeom prst="rect">
            <a:avLst/>
          </a:prstGeom>
        </p:spPr>
      </p:pic>
      <p:pic>
        <p:nvPicPr>
          <p:cNvPr id="9" name="Grafik 8" descr="Ein Bild, das Text, Schrift, Logo, Grafiken enthält.&#10;&#10;Automatisch generierte Beschreibung">
            <a:extLst>
              <a:ext uri="{FF2B5EF4-FFF2-40B4-BE49-F238E27FC236}">
                <a16:creationId xmlns:a16="http://schemas.microsoft.com/office/drawing/2014/main" id="{AA4FB731-5885-0012-3A03-2404573BAED9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4773" y="5564352"/>
            <a:ext cx="2727696" cy="96560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2391939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object 5">
            <a:extLst>
              <a:ext uri="{FF2B5EF4-FFF2-40B4-BE49-F238E27FC236}">
                <a16:creationId xmlns:a16="http://schemas.microsoft.com/office/drawing/2014/main" id="{BDEF3A50-B3BE-40C3-BFAA-196DFE668E06}"/>
              </a:ext>
            </a:extLst>
          </p:cNvPr>
          <p:cNvSpPr/>
          <p:nvPr/>
        </p:nvSpPr>
        <p:spPr>
          <a:xfrm>
            <a:off x="0" y="-41626"/>
            <a:ext cx="9144000" cy="247268"/>
          </a:xfrm>
          <a:custGeom>
            <a:avLst/>
            <a:gdLst/>
            <a:ahLst/>
            <a:cxnLst/>
            <a:rect l="l" t="t" r="r" b="b"/>
            <a:pathLst>
              <a:path w="7560309" h="180340">
                <a:moveTo>
                  <a:pt x="7559992" y="0"/>
                </a:moveTo>
                <a:lnTo>
                  <a:pt x="0" y="0"/>
                </a:lnTo>
                <a:lnTo>
                  <a:pt x="0" y="179997"/>
                </a:lnTo>
                <a:lnTo>
                  <a:pt x="7559992" y="179997"/>
                </a:lnTo>
                <a:lnTo>
                  <a:pt x="7559992" y="0"/>
                </a:lnTo>
                <a:close/>
              </a:path>
            </a:pathLst>
          </a:custGeom>
          <a:solidFill>
            <a:srgbClr val="95C11F"/>
          </a:solidFill>
        </p:spPr>
        <p:txBody>
          <a:bodyPr wrap="square" lIns="0" tIns="0" rIns="0" bIns="0" rtlCol="0"/>
          <a:lstStyle/>
          <a:p>
            <a:endParaRPr sz="1247"/>
          </a:p>
        </p:txBody>
      </p:sp>
      <p:sp>
        <p:nvSpPr>
          <p:cNvPr id="12" name="Textfeld 11">
            <a:extLst>
              <a:ext uri="{FF2B5EF4-FFF2-40B4-BE49-F238E27FC236}">
                <a16:creationId xmlns:a16="http://schemas.microsoft.com/office/drawing/2014/main" id="{6741B3F6-187E-486F-8814-1C78D49FDB75}"/>
              </a:ext>
            </a:extLst>
          </p:cNvPr>
          <p:cNvSpPr txBox="1"/>
          <p:nvPr/>
        </p:nvSpPr>
        <p:spPr>
          <a:xfrm>
            <a:off x="6716684" y="228821"/>
            <a:ext cx="2439755" cy="28424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de-AT" sz="1247" b="1" dirty="0">
                <a:solidFill>
                  <a:srgbClr val="95C11F"/>
                </a:solidFill>
              </a:rPr>
              <a:t>Stephanie Niederhuber | ÖVLSB</a:t>
            </a:r>
          </a:p>
        </p:txBody>
      </p:sp>
      <p:sp>
        <p:nvSpPr>
          <p:cNvPr id="15" name="object 5">
            <a:extLst>
              <a:ext uri="{FF2B5EF4-FFF2-40B4-BE49-F238E27FC236}">
                <a16:creationId xmlns:a16="http://schemas.microsoft.com/office/drawing/2014/main" id="{A60086F1-5D13-12A5-13BD-ED54334A08AB}"/>
              </a:ext>
            </a:extLst>
          </p:cNvPr>
          <p:cNvSpPr/>
          <p:nvPr/>
        </p:nvSpPr>
        <p:spPr>
          <a:xfrm>
            <a:off x="12439" y="6614214"/>
            <a:ext cx="9144000" cy="247268"/>
          </a:xfrm>
          <a:custGeom>
            <a:avLst/>
            <a:gdLst/>
            <a:ahLst/>
            <a:cxnLst/>
            <a:rect l="l" t="t" r="r" b="b"/>
            <a:pathLst>
              <a:path w="7560309" h="180340">
                <a:moveTo>
                  <a:pt x="7559992" y="0"/>
                </a:moveTo>
                <a:lnTo>
                  <a:pt x="0" y="0"/>
                </a:lnTo>
                <a:lnTo>
                  <a:pt x="0" y="179997"/>
                </a:lnTo>
                <a:lnTo>
                  <a:pt x="7559992" y="179997"/>
                </a:lnTo>
                <a:lnTo>
                  <a:pt x="7559992" y="0"/>
                </a:lnTo>
                <a:close/>
              </a:path>
            </a:pathLst>
          </a:custGeom>
          <a:solidFill>
            <a:srgbClr val="95C11F"/>
          </a:solidFill>
        </p:spPr>
        <p:txBody>
          <a:bodyPr wrap="square" lIns="0" tIns="0" rIns="0" bIns="0" rtlCol="0"/>
          <a:lstStyle/>
          <a:p>
            <a:endParaRPr sz="1247"/>
          </a:p>
        </p:txBody>
      </p:sp>
      <p:sp>
        <p:nvSpPr>
          <p:cNvPr id="18" name="Textfeld 17">
            <a:extLst>
              <a:ext uri="{FF2B5EF4-FFF2-40B4-BE49-F238E27FC236}">
                <a16:creationId xmlns:a16="http://schemas.microsoft.com/office/drawing/2014/main" id="{4939A638-9FD5-4AFB-5AA8-58F460129951}"/>
              </a:ext>
            </a:extLst>
          </p:cNvPr>
          <p:cNvSpPr txBox="1"/>
          <p:nvPr/>
        </p:nvSpPr>
        <p:spPr>
          <a:xfrm>
            <a:off x="7749793" y="-45598"/>
            <a:ext cx="1471905" cy="262829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kumimoji="0" lang="de-AT" sz="1108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  <a:hlinkClick r:id="rId2"/>
              </a:rPr>
              <a:t>www.övlsb.at</a:t>
            </a:r>
            <a:r>
              <a:rPr kumimoji="0" lang="de-AT" sz="1108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 </a:t>
            </a:r>
            <a:r>
              <a:rPr kumimoji="0" lang="de-AT" sz="1108" b="0" i="0" u="none" strike="noStrike" kern="1200" cap="none" spc="0" normalizeH="0" baseline="0" noProof="0" dirty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| 2025</a:t>
            </a:r>
            <a:r>
              <a:rPr kumimoji="0" lang="de-AT" sz="1108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 </a:t>
            </a:r>
            <a:endParaRPr lang="de-AT" dirty="0"/>
          </a:p>
        </p:txBody>
      </p:sp>
      <p:pic>
        <p:nvPicPr>
          <p:cNvPr id="14" name="Grafik 13">
            <a:extLst>
              <a:ext uri="{FF2B5EF4-FFF2-40B4-BE49-F238E27FC236}">
                <a16:creationId xmlns:a16="http://schemas.microsoft.com/office/drawing/2014/main" id="{2F0BA41F-2A9C-A409-034F-3A62717990D5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89702" y="5341641"/>
            <a:ext cx="926885" cy="1188314"/>
          </a:xfrm>
          <a:prstGeom prst="rect">
            <a:avLst/>
          </a:prstGeom>
        </p:spPr>
      </p:pic>
      <p:sp>
        <p:nvSpPr>
          <p:cNvPr id="16" name="Textfeld 15">
            <a:extLst>
              <a:ext uri="{FF2B5EF4-FFF2-40B4-BE49-F238E27FC236}">
                <a16:creationId xmlns:a16="http://schemas.microsoft.com/office/drawing/2014/main" id="{2FF92C10-5BE7-D2BA-9AA3-B2EF0EE5FF3A}"/>
              </a:ext>
            </a:extLst>
          </p:cNvPr>
          <p:cNvSpPr txBox="1"/>
          <p:nvPr/>
        </p:nvSpPr>
        <p:spPr>
          <a:xfrm>
            <a:off x="-145701" y="6573897"/>
            <a:ext cx="3082710" cy="34823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de-AT" sz="1663" b="1" dirty="0">
                <a:solidFill>
                  <a:schemeClr val="bg1"/>
                </a:solidFill>
              </a:rPr>
              <a:t>Virtuelle BGF-Messe 2025</a:t>
            </a:r>
          </a:p>
        </p:txBody>
      </p:sp>
      <p:sp>
        <p:nvSpPr>
          <p:cNvPr id="11" name="Textfeld 10">
            <a:extLst>
              <a:ext uri="{FF2B5EF4-FFF2-40B4-BE49-F238E27FC236}">
                <a16:creationId xmlns:a16="http://schemas.microsoft.com/office/drawing/2014/main" id="{D5CD876B-0902-F5E1-3E39-87E295043C50}"/>
              </a:ext>
            </a:extLst>
          </p:cNvPr>
          <p:cNvSpPr txBox="1"/>
          <p:nvPr/>
        </p:nvSpPr>
        <p:spPr>
          <a:xfrm>
            <a:off x="944389" y="870381"/>
            <a:ext cx="7280099" cy="483209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de-AT" sz="3200" b="1" dirty="0">
                <a:solidFill>
                  <a:srgbClr val="95C11F"/>
                </a:solidFill>
              </a:rPr>
              <a:t>ÖVLSB</a:t>
            </a:r>
            <a:r>
              <a:rPr lang="de-AT" sz="2800" b="1" dirty="0">
                <a:solidFill>
                  <a:srgbClr val="95C11F"/>
                </a:solidFill>
              </a:rPr>
              <a:t> </a:t>
            </a:r>
          </a:p>
          <a:p>
            <a:pPr algn="ctr"/>
            <a:r>
              <a:rPr lang="de-AT" sz="3200" b="1" dirty="0">
                <a:solidFill>
                  <a:srgbClr val="95C11F"/>
                </a:solidFill>
              </a:rPr>
              <a:t>Österreichischer Verband der Lebens- und </a:t>
            </a:r>
            <a:r>
              <a:rPr lang="de-AT" sz="3200" b="1" dirty="0" err="1">
                <a:solidFill>
                  <a:srgbClr val="95C11F"/>
                </a:solidFill>
              </a:rPr>
              <a:t>SozialberaterInnen</a:t>
            </a:r>
            <a:endParaRPr lang="de-AT" sz="3200" b="1" dirty="0">
              <a:solidFill>
                <a:srgbClr val="95C11F"/>
              </a:solidFill>
            </a:endParaRPr>
          </a:p>
          <a:p>
            <a:pPr algn="ctr"/>
            <a:endParaRPr lang="de-AT" sz="1600" dirty="0"/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Char char="•"/>
              <a:tabLst/>
            </a:pPr>
            <a:r>
              <a:rPr kumimoji="0" lang="de-DE" altLang="de-DE" sz="1600" b="1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2020 Gründung: </a:t>
            </a:r>
            <a:r>
              <a:rPr kumimoji="0" lang="de-DE" altLang="de-DE" sz="160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rund 400 Mitglieder</a:t>
            </a:r>
            <a:br>
              <a:rPr kumimoji="0" lang="de-DE" altLang="de-DE" sz="160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</a:br>
            <a:endParaRPr kumimoji="0" lang="de-DE" altLang="de-DE" sz="160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Char char="•"/>
              <a:tabLst/>
            </a:pPr>
            <a:r>
              <a:rPr lang="de-DE" altLang="de-DE" sz="1600" b="1" dirty="0">
                <a:latin typeface="Arial" panose="020B0604020202020204" pitchFamily="34" charset="0"/>
              </a:rPr>
              <a:t>Österreichweit, unabhängig, für ALLE Lebens- und </a:t>
            </a:r>
            <a:r>
              <a:rPr lang="de-DE" altLang="de-DE" sz="1600" b="1" dirty="0" err="1">
                <a:latin typeface="Arial" panose="020B0604020202020204" pitchFamily="34" charset="0"/>
              </a:rPr>
              <a:t>Sozialberater:innen</a:t>
            </a:r>
            <a:r>
              <a:rPr lang="de-DE" altLang="de-DE" sz="1600" b="1" dirty="0">
                <a:latin typeface="Arial" panose="020B0604020202020204" pitchFamily="34" charset="0"/>
              </a:rPr>
              <a:t> </a:t>
            </a:r>
            <a:r>
              <a:rPr lang="de-DE" altLang="de-DE" sz="1600" dirty="0">
                <a:latin typeface="Arial" panose="020B0604020202020204" pitchFamily="34" charset="0"/>
              </a:rPr>
              <a:t>(in Ausbildung, mit Gewerbeschein (aktiv und ruhend), angestellt, in Ruhe)</a:t>
            </a:r>
            <a:br>
              <a:rPr lang="de-DE" altLang="de-DE" sz="1600" dirty="0">
                <a:latin typeface="Arial" panose="020B0604020202020204" pitchFamily="34" charset="0"/>
              </a:rPr>
            </a:br>
            <a:endParaRPr kumimoji="0" lang="de-DE" altLang="de-DE" sz="160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Char char="•"/>
              <a:tabLst/>
            </a:pPr>
            <a:r>
              <a:rPr kumimoji="0" lang="de-DE" altLang="de-DE" sz="1600" b="1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Vertretung des Berufsstands</a:t>
            </a:r>
            <a:r>
              <a:rPr kumimoji="0" lang="de-DE" altLang="de-DE" sz="16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: Unterstützung und Interessensvertretung der Lebens- und </a:t>
            </a:r>
            <a:r>
              <a:rPr kumimoji="0" lang="de-DE" altLang="de-DE" sz="1600" b="0" i="0" u="none" strike="noStrike" cap="none" normalizeH="0" baseline="0" dirty="0" err="1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Sozialberater:innen</a:t>
            </a:r>
            <a:r>
              <a:rPr kumimoji="0" lang="de-DE" altLang="de-DE" sz="16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 in Österreich</a:t>
            </a:r>
            <a:br>
              <a:rPr kumimoji="0" lang="de-DE" altLang="de-DE" sz="16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</a:br>
            <a:endParaRPr kumimoji="0" lang="de-DE" altLang="de-DE" sz="16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Char char="•"/>
              <a:tabLst/>
            </a:pPr>
            <a:r>
              <a:rPr kumimoji="0" lang="de-DE" altLang="de-DE" sz="1600" b="1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Qualitätsstandards</a:t>
            </a:r>
            <a:r>
              <a:rPr kumimoji="0" lang="de-DE" altLang="de-DE" sz="16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: Förderung und Sicherstellung hoher beruflicher Standards durch ein Qualitätssiegel und Weiterbildungsmöglichkeiten</a:t>
            </a:r>
            <a:endParaRPr lang="de-AT" sz="1200" dirty="0"/>
          </a:p>
          <a:p>
            <a:pPr algn="ctr"/>
            <a:endParaRPr lang="de-AT" sz="2800" dirty="0"/>
          </a:p>
        </p:txBody>
      </p:sp>
      <p:pic>
        <p:nvPicPr>
          <p:cNvPr id="2" name="Grafik 1" descr="Ein Bild, das Text, Schrift, Poster, Grafikdesign enthält.&#10;&#10;Automatisch generierte Beschreibung">
            <a:extLst>
              <a:ext uri="{FF2B5EF4-FFF2-40B4-BE49-F238E27FC236}">
                <a16:creationId xmlns:a16="http://schemas.microsoft.com/office/drawing/2014/main" id="{8630FAA6-CFA4-3D45-4D06-B66B8412292D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89702" y="325384"/>
            <a:ext cx="1077893" cy="37959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93905772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06757108-0AA0-83D4-06DC-3BE21E068981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object 5">
            <a:extLst>
              <a:ext uri="{FF2B5EF4-FFF2-40B4-BE49-F238E27FC236}">
                <a16:creationId xmlns:a16="http://schemas.microsoft.com/office/drawing/2014/main" id="{6A155ECA-85C1-D106-D1BA-2F97B090DD2B}"/>
              </a:ext>
            </a:extLst>
          </p:cNvPr>
          <p:cNvSpPr/>
          <p:nvPr/>
        </p:nvSpPr>
        <p:spPr>
          <a:xfrm>
            <a:off x="0" y="-41626"/>
            <a:ext cx="9144000" cy="247268"/>
          </a:xfrm>
          <a:custGeom>
            <a:avLst/>
            <a:gdLst/>
            <a:ahLst/>
            <a:cxnLst/>
            <a:rect l="l" t="t" r="r" b="b"/>
            <a:pathLst>
              <a:path w="7560309" h="180340">
                <a:moveTo>
                  <a:pt x="7559992" y="0"/>
                </a:moveTo>
                <a:lnTo>
                  <a:pt x="0" y="0"/>
                </a:lnTo>
                <a:lnTo>
                  <a:pt x="0" y="179997"/>
                </a:lnTo>
                <a:lnTo>
                  <a:pt x="7559992" y="179997"/>
                </a:lnTo>
                <a:lnTo>
                  <a:pt x="7559992" y="0"/>
                </a:lnTo>
                <a:close/>
              </a:path>
            </a:pathLst>
          </a:custGeom>
          <a:solidFill>
            <a:srgbClr val="95C11F"/>
          </a:solidFill>
        </p:spPr>
        <p:txBody>
          <a:bodyPr wrap="square" lIns="0" tIns="0" rIns="0" bIns="0" rtlCol="0"/>
          <a:lstStyle/>
          <a:p>
            <a:endParaRPr sz="1247"/>
          </a:p>
        </p:txBody>
      </p:sp>
      <p:sp>
        <p:nvSpPr>
          <p:cNvPr id="12" name="Textfeld 11">
            <a:extLst>
              <a:ext uri="{FF2B5EF4-FFF2-40B4-BE49-F238E27FC236}">
                <a16:creationId xmlns:a16="http://schemas.microsoft.com/office/drawing/2014/main" id="{167C0A04-5C00-D09C-F3BF-F01AD7F8E2B0}"/>
              </a:ext>
            </a:extLst>
          </p:cNvPr>
          <p:cNvSpPr txBox="1"/>
          <p:nvPr/>
        </p:nvSpPr>
        <p:spPr>
          <a:xfrm>
            <a:off x="6716684" y="228821"/>
            <a:ext cx="2439755" cy="28424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de-AT" sz="1247" b="1" dirty="0">
                <a:solidFill>
                  <a:srgbClr val="95C11F"/>
                </a:solidFill>
              </a:rPr>
              <a:t>Stephanie Niederhuber | ÖVLSB</a:t>
            </a:r>
          </a:p>
        </p:txBody>
      </p:sp>
      <p:sp>
        <p:nvSpPr>
          <p:cNvPr id="15" name="object 5">
            <a:extLst>
              <a:ext uri="{FF2B5EF4-FFF2-40B4-BE49-F238E27FC236}">
                <a16:creationId xmlns:a16="http://schemas.microsoft.com/office/drawing/2014/main" id="{D060ED86-9221-CE88-62B0-DB14757589BA}"/>
              </a:ext>
            </a:extLst>
          </p:cNvPr>
          <p:cNvSpPr/>
          <p:nvPr/>
        </p:nvSpPr>
        <p:spPr>
          <a:xfrm>
            <a:off x="12439" y="6614214"/>
            <a:ext cx="9144000" cy="247268"/>
          </a:xfrm>
          <a:custGeom>
            <a:avLst/>
            <a:gdLst/>
            <a:ahLst/>
            <a:cxnLst/>
            <a:rect l="l" t="t" r="r" b="b"/>
            <a:pathLst>
              <a:path w="7560309" h="180340">
                <a:moveTo>
                  <a:pt x="7559992" y="0"/>
                </a:moveTo>
                <a:lnTo>
                  <a:pt x="0" y="0"/>
                </a:lnTo>
                <a:lnTo>
                  <a:pt x="0" y="179997"/>
                </a:lnTo>
                <a:lnTo>
                  <a:pt x="7559992" y="179997"/>
                </a:lnTo>
                <a:lnTo>
                  <a:pt x="7559992" y="0"/>
                </a:lnTo>
                <a:close/>
              </a:path>
            </a:pathLst>
          </a:custGeom>
          <a:solidFill>
            <a:srgbClr val="95C11F"/>
          </a:solidFill>
        </p:spPr>
        <p:txBody>
          <a:bodyPr wrap="square" lIns="0" tIns="0" rIns="0" bIns="0" rtlCol="0"/>
          <a:lstStyle/>
          <a:p>
            <a:endParaRPr sz="1247"/>
          </a:p>
        </p:txBody>
      </p:sp>
      <p:sp>
        <p:nvSpPr>
          <p:cNvPr id="18" name="Textfeld 17">
            <a:extLst>
              <a:ext uri="{FF2B5EF4-FFF2-40B4-BE49-F238E27FC236}">
                <a16:creationId xmlns:a16="http://schemas.microsoft.com/office/drawing/2014/main" id="{8AA749D7-2154-69CB-6731-29E109DD6C96}"/>
              </a:ext>
            </a:extLst>
          </p:cNvPr>
          <p:cNvSpPr txBox="1"/>
          <p:nvPr/>
        </p:nvSpPr>
        <p:spPr>
          <a:xfrm>
            <a:off x="7749793" y="-45598"/>
            <a:ext cx="1471905" cy="262829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kumimoji="0" lang="de-AT" sz="1108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  <a:hlinkClick r:id="rId2"/>
              </a:rPr>
              <a:t>www.övlsb.at</a:t>
            </a:r>
            <a:r>
              <a:rPr kumimoji="0" lang="de-AT" sz="1108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 </a:t>
            </a:r>
            <a:r>
              <a:rPr kumimoji="0" lang="de-AT" sz="1108" b="0" i="0" u="none" strike="noStrike" kern="1200" cap="none" spc="0" normalizeH="0" baseline="0" noProof="0" dirty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| 2025</a:t>
            </a:r>
            <a:r>
              <a:rPr kumimoji="0" lang="de-AT" sz="1108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 </a:t>
            </a:r>
            <a:endParaRPr lang="de-AT" dirty="0"/>
          </a:p>
        </p:txBody>
      </p:sp>
      <p:pic>
        <p:nvPicPr>
          <p:cNvPr id="14" name="Grafik 13">
            <a:extLst>
              <a:ext uri="{FF2B5EF4-FFF2-40B4-BE49-F238E27FC236}">
                <a16:creationId xmlns:a16="http://schemas.microsoft.com/office/drawing/2014/main" id="{FED74B42-2D04-EB8B-7A8F-10FA93DEA5A7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89702" y="5341641"/>
            <a:ext cx="926885" cy="1188314"/>
          </a:xfrm>
          <a:prstGeom prst="rect">
            <a:avLst/>
          </a:prstGeom>
        </p:spPr>
      </p:pic>
      <p:sp>
        <p:nvSpPr>
          <p:cNvPr id="16" name="Textfeld 15">
            <a:extLst>
              <a:ext uri="{FF2B5EF4-FFF2-40B4-BE49-F238E27FC236}">
                <a16:creationId xmlns:a16="http://schemas.microsoft.com/office/drawing/2014/main" id="{65B4BABA-C1FD-EAB8-F890-026C76A36083}"/>
              </a:ext>
            </a:extLst>
          </p:cNvPr>
          <p:cNvSpPr txBox="1"/>
          <p:nvPr/>
        </p:nvSpPr>
        <p:spPr>
          <a:xfrm>
            <a:off x="-145701" y="6573897"/>
            <a:ext cx="3082710" cy="34823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de-AT" sz="1663" b="1" dirty="0">
                <a:solidFill>
                  <a:schemeClr val="bg1"/>
                </a:solidFill>
              </a:rPr>
              <a:t>Virtuelle BGF-Messe 2025</a:t>
            </a:r>
          </a:p>
        </p:txBody>
      </p:sp>
      <p:sp>
        <p:nvSpPr>
          <p:cNvPr id="11" name="Textfeld 10">
            <a:extLst>
              <a:ext uri="{FF2B5EF4-FFF2-40B4-BE49-F238E27FC236}">
                <a16:creationId xmlns:a16="http://schemas.microsoft.com/office/drawing/2014/main" id="{FCB02C4F-82CE-D0A3-8690-7656061239C9}"/>
              </a:ext>
            </a:extLst>
          </p:cNvPr>
          <p:cNvSpPr txBox="1"/>
          <p:nvPr/>
        </p:nvSpPr>
        <p:spPr>
          <a:xfrm>
            <a:off x="944389" y="870381"/>
            <a:ext cx="7280099" cy="421653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de-AT" sz="3200" b="1" dirty="0">
                <a:solidFill>
                  <a:srgbClr val="95C11F"/>
                </a:solidFill>
              </a:rPr>
              <a:t>ÖVLSB</a:t>
            </a:r>
            <a:r>
              <a:rPr lang="de-AT" sz="2800" b="1" dirty="0">
                <a:solidFill>
                  <a:srgbClr val="95C11F"/>
                </a:solidFill>
              </a:rPr>
              <a:t> </a:t>
            </a:r>
          </a:p>
          <a:p>
            <a:pPr algn="ctr"/>
            <a:r>
              <a:rPr lang="de-AT" sz="3200" b="1" dirty="0">
                <a:solidFill>
                  <a:srgbClr val="95C11F"/>
                </a:solidFill>
              </a:rPr>
              <a:t>Österreichischer Verband der Lebens- und </a:t>
            </a:r>
            <a:r>
              <a:rPr lang="de-AT" sz="3200" b="1" dirty="0" err="1">
                <a:solidFill>
                  <a:srgbClr val="95C11F"/>
                </a:solidFill>
              </a:rPr>
              <a:t>SozialberaterInnen</a:t>
            </a:r>
            <a:endParaRPr lang="de-AT" sz="3200" b="1" dirty="0">
              <a:solidFill>
                <a:srgbClr val="95C11F"/>
              </a:solidFill>
            </a:endParaRPr>
          </a:p>
          <a:p>
            <a:pPr algn="ctr"/>
            <a:endParaRPr lang="de-AT" sz="1600" dirty="0"/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Char char="•"/>
              <a:tabLst/>
            </a:pPr>
            <a:r>
              <a:rPr lang="de-DE" altLang="de-DE" sz="1600" b="1" dirty="0">
                <a:latin typeface="Arial" panose="020B0604020202020204" pitchFamily="34" charset="0"/>
              </a:rPr>
              <a:t>2 Säulen</a:t>
            </a:r>
            <a:r>
              <a:rPr kumimoji="0" lang="de-DE" altLang="de-DE" sz="16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: wir bringen die Beratung zu den Menschen | immer für LSB</a:t>
            </a:r>
            <a:br>
              <a:rPr kumimoji="0" lang="de-DE" altLang="de-DE" sz="16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</a:br>
            <a:endParaRPr kumimoji="0" lang="de-DE" altLang="de-DE" sz="16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Char char="•"/>
              <a:tabLst/>
            </a:pPr>
            <a:r>
              <a:rPr kumimoji="0" lang="de-DE" altLang="de-DE" sz="1600" b="1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Netzwerk &amp; Kooperationen</a:t>
            </a:r>
            <a:r>
              <a:rPr kumimoji="0" lang="de-DE" altLang="de-DE" sz="16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: Aufbau eines starken beruflichen Netzwerks und Zusammenarbeit mit anderen Organisationen</a:t>
            </a:r>
            <a:br>
              <a:rPr kumimoji="0" lang="de-DE" altLang="de-DE" sz="16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</a:br>
            <a:endParaRPr kumimoji="0" lang="de-DE" altLang="de-DE" sz="16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Char char="•"/>
              <a:tabLst/>
            </a:pPr>
            <a:r>
              <a:rPr kumimoji="0" lang="de-DE" altLang="de-DE" sz="1600" b="1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Mitgliederservice</a:t>
            </a:r>
            <a:r>
              <a:rPr kumimoji="0" lang="de-DE" altLang="de-DE" sz="16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: Angebote wie Praktika, Fortbildungen und fachliche Unterstützung für Mitglieder</a:t>
            </a: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tabLst/>
            </a:pPr>
            <a:endParaRPr lang="de-AT" sz="1200" dirty="0"/>
          </a:p>
          <a:p>
            <a:pPr algn="ctr"/>
            <a:endParaRPr lang="de-AT" sz="2800" dirty="0"/>
          </a:p>
        </p:txBody>
      </p:sp>
      <p:pic>
        <p:nvPicPr>
          <p:cNvPr id="2" name="Grafik 1" descr="Ein Bild, das Text, Schrift, Poster, Grafikdesign enthält.&#10;&#10;Automatisch generierte Beschreibung">
            <a:extLst>
              <a:ext uri="{FF2B5EF4-FFF2-40B4-BE49-F238E27FC236}">
                <a16:creationId xmlns:a16="http://schemas.microsoft.com/office/drawing/2014/main" id="{B48781DD-385D-0622-5CA1-3C5268DEBCAC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89702" y="325384"/>
            <a:ext cx="1077893" cy="37959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00941198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8578844E-9A9A-B025-DDC0-421EFBAC3008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object 5">
            <a:extLst>
              <a:ext uri="{FF2B5EF4-FFF2-40B4-BE49-F238E27FC236}">
                <a16:creationId xmlns:a16="http://schemas.microsoft.com/office/drawing/2014/main" id="{7ABB7133-E1BE-D697-5C61-43A235D4CCEF}"/>
              </a:ext>
            </a:extLst>
          </p:cNvPr>
          <p:cNvSpPr/>
          <p:nvPr/>
        </p:nvSpPr>
        <p:spPr>
          <a:xfrm>
            <a:off x="0" y="-41626"/>
            <a:ext cx="9144000" cy="247268"/>
          </a:xfrm>
          <a:custGeom>
            <a:avLst/>
            <a:gdLst/>
            <a:ahLst/>
            <a:cxnLst/>
            <a:rect l="l" t="t" r="r" b="b"/>
            <a:pathLst>
              <a:path w="7560309" h="180340">
                <a:moveTo>
                  <a:pt x="7559992" y="0"/>
                </a:moveTo>
                <a:lnTo>
                  <a:pt x="0" y="0"/>
                </a:lnTo>
                <a:lnTo>
                  <a:pt x="0" y="179997"/>
                </a:lnTo>
                <a:lnTo>
                  <a:pt x="7559992" y="179997"/>
                </a:lnTo>
                <a:lnTo>
                  <a:pt x="7559992" y="0"/>
                </a:lnTo>
                <a:close/>
              </a:path>
            </a:pathLst>
          </a:custGeom>
          <a:solidFill>
            <a:srgbClr val="95C11F"/>
          </a:solidFill>
        </p:spPr>
        <p:txBody>
          <a:bodyPr wrap="square" lIns="0" tIns="0" rIns="0" bIns="0" rtlCol="0"/>
          <a:lstStyle/>
          <a:p>
            <a:endParaRPr sz="1247"/>
          </a:p>
        </p:txBody>
      </p:sp>
      <p:sp>
        <p:nvSpPr>
          <p:cNvPr id="12" name="Textfeld 11">
            <a:extLst>
              <a:ext uri="{FF2B5EF4-FFF2-40B4-BE49-F238E27FC236}">
                <a16:creationId xmlns:a16="http://schemas.microsoft.com/office/drawing/2014/main" id="{5255BA5F-372D-5D3F-3F78-1ABF21EA4B6E}"/>
              </a:ext>
            </a:extLst>
          </p:cNvPr>
          <p:cNvSpPr txBox="1"/>
          <p:nvPr/>
        </p:nvSpPr>
        <p:spPr>
          <a:xfrm>
            <a:off x="6716684" y="228821"/>
            <a:ext cx="2439755" cy="28424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de-AT" sz="1247" b="1" dirty="0">
                <a:solidFill>
                  <a:srgbClr val="95C11F"/>
                </a:solidFill>
              </a:rPr>
              <a:t>Stephanie Niederhuber | ÖVLSB</a:t>
            </a:r>
          </a:p>
        </p:txBody>
      </p:sp>
      <p:sp>
        <p:nvSpPr>
          <p:cNvPr id="15" name="object 5">
            <a:extLst>
              <a:ext uri="{FF2B5EF4-FFF2-40B4-BE49-F238E27FC236}">
                <a16:creationId xmlns:a16="http://schemas.microsoft.com/office/drawing/2014/main" id="{5CB20B33-B6C3-3F28-0984-B0556FD925C4}"/>
              </a:ext>
            </a:extLst>
          </p:cNvPr>
          <p:cNvSpPr/>
          <p:nvPr/>
        </p:nvSpPr>
        <p:spPr>
          <a:xfrm>
            <a:off x="12439" y="6614214"/>
            <a:ext cx="9144000" cy="247268"/>
          </a:xfrm>
          <a:custGeom>
            <a:avLst/>
            <a:gdLst/>
            <a:ahLst/>
            <a:cxnLst/>
            <a:rect l="l" t="t" r="r" b="b"/>
            <a:pathLst>
              <a:path w="7560309" h="180340">
                <a:moveTo>
                  <a:pt x="7559992" y="0"/>
                </a:moveTo>
                <a:lnTo>
                  <a:pt x="0" y="0"/>
                </a:lnTo>
                <a:lnTo>
                  <a:pt x="0" y="179997"/>
                </a:lnTo>
                <a:lnTo>
                  <a:pt x="7559992" y="179997"/>
                </a:lnTo>
                <a:lnTo>
                  <a:pt x="7559992" y="0"/>
                </a:lnTo>
                <a:close/>
              </a:path>
            </a:pathLst>
          </a:custGeom>
          <a:solidFill>
            <a:srgbClr val="95C11F"/>
          </a:solidFill>
        </p:spPr>
        <p:txBody>
          <a:bodyPr wrap="square" lIns="0" tIns="0" rIns="0" bIns="0" rtlCol="0"/>
          <a:lstStyle/>
          <a:p>
            <a:endParaRPr sz="1247"/>
          </a:p>
        </p:txBody>
      </p:sp>
      <p:sp>
        <p:nvSpPr>
          <p:cNvPr id="18" name="Textfeld 17">
            <a:extLst>
              <a:ext uri="{FF2B5EF4-FFF2-40B4-BE49-F238E27FC236}">
                <a16:creationId xmlns:a16="http://schemas.microsoft.com/office/drawing/2014/main" id="{DAC62CEF-4EA1-20F2-7261-C5E0E4A60504}"/>
              </a:ext>
            </a:extLst>
          </p:cNvPr>
          <p:cNvSpPr txBox="1"/>
          <p:nvPr/>
        </p:nvSpPr>
        <p:spPr>
          <a:xfrm>
            <a:off x="7749793" y="-45598"/>
            <a:ext cx="1471905" cy="262829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kumimoji="0" lang="de-AT" sz="1108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  <a:hlinkClick r:id="rId2"/>
              </a:rPr>
              <a:t>www.övlsb.at</a:t>
            </a:r>
            <a:r>
              <a:rPr kumimoji="0" lang="de-AT" sz="1108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 </a:t>
            </a:r>
            <a:r>
              <a:rPr kumimoji="0" lang="de-AT" sz="1108" b="0" i="0" u="none" strike="noStrike" kern="1200" cap="none" spc="0" normalizeH="0" baseline="0" noProof="0" dirty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| 2025</a:t>
            </a:r>
            <a:r>
              <a:rPr kumimoji="0" lang="de-AT" sz="1108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 </a:t>
            </a:r>
            <a:endParaRPr lang="de-AT" dirty="0"/>
          </a:p>
        </p:txBody>
      </p:sp>
      <p:pic>
        <p:nvPicPr>
          <p:cNvPr id="14" name="Grafik 13">
            <a:extLst>
              <a:ext uri="{FF2B5EF4-FFF2-40B4-BE49-F238E27FC236}">
                <a16:creationId xmlns:a16="http://schemas.microsoft.com/office/drawing/2014/main" id="{237DEAA1-1A9E-BF17-AFB1-8B54FF4DDE5F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89702" y="5341641"/>
            <a:ext cx="926885" cy="1188314"/>
          </a:xfrm>
          <a:prstGeom prst="rect">
            <a:avLst/>
          </a:prstGeom>
        </p:spPr>
      </p:pic>
      <p:sp>
        <p:nvSpPr>
          <p:cNvPr id="16" name="Textfeld 15">
            <a:extLst>
              <a:ext uri="{FF2B5EF4-FFF2-40B4-BE49-F238E27FC236}">
                <a16:creationId xmlns:a16="http://schemas.microsoft.com/office/drawing/2014/main" id="{2E2A0A0C-F627-A0D1-7E22-061E6E7DA5B8}"/>
              </a:ext>
            </a:extLst>
          </p:cNvPr>
          <p:cNvSpPr txBox="1"/>
          <p:nvPr/>
        </p:nvSpPr>
        <p:spPr>
          <a:xfrm>
            <a:off x="-145701" y="6573897"/>
            <a:ext cx="3082710" cy="34823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de-AT" sz="1663" b="1" dirty="0">
                <a:solidFill>
                  <a:schemeClr val="bg1"/>
                </a:solidFill>
              </a:rPr>
              <a:t>Virtuelle BGF-Messe 2025</a:t>
            </a:r>
          </a:p>
        </p:txBody>
      </p:sp>
      <p:sp>
        <p:nvSpPr>
          <p:cNvPr id="11" name="Textfeld 10">
            <a:extLst>
              <a:ext uri="{FF2B5EF4-FFF2-40B4-BE49-F238E27FC236}">
                <a16:creationId xmlns:a16="http://schemas.microsoft.com/office/drawing/2014/main" id="{EE5E8D5F-2A32-7F9B-0E85-F8078209B022}"/>
              </a:ext>
            </a:extLst>
          </p:cNvPr>
          <p:cNvSpPr txBox="1"/>
          <p:nvPr/>
        </p:nvSpPr>
        <p:spPr>
          <a:xfrm>
            <a:off x="944389" y="870381"/>
            <a:ext cx="7280099" cy="483209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de-AT" sz="2800" b="1" dirty="0">
                <a:solidFill>
                  <a:srgbClr val="95C11F"/>
                </a:solidFill>
              </a:rPr>
              <a:t> </a:t>
            </a:r>
          </a:p>
          <a:p>
            <a:pPr algn="ctr"/>
            <a:r>
              <a:rPr lang="de-AT" sz="3200" b="1" dirty="0">
                <a:solidFill>
                  <a:srgbClr val="95C11F"/>
                </a:solidFill>
              </a:rPr>
              <a:t>Lebens- und Sozialberatung</a:t>
            </a:r>
          </a:p>
          <a:p>
            <a:pPr algn="ctr"/>
            <a:endParaRPr lang="de-AT" sz="1600" dirty="0"/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Char char="•"/>
              <a:tabLst/>
            </a:pPr>
            <a:r>
              <a:rPr lang="de-DE" altLang="de-DE" sz="1600" b="1" dirty="0">
                <a:latin typeface="Arial" panose="020B0604020202020204" pitchFamily="34" charset="0"/>
              </a:rPr>
              <a:t>Reglementiertes Gewerbe</a:t>
            </a:r>
            <a:r>
              <a:rPr kumimoji="0" lang="de-DE" altLang="de-DE" sz="16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: zum Schutze der Menschen | fundiert</a:t>
            </a: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tabLst/>
            </a:pPr>
            <a:r>
              <a:rPr kumimoji="0" lang="de-DE" altLang="de-DE" sz="16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 mehrjährige Ausbildung mit viel persönlicher Eigenentwicklung und</a:t>
            </a: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tabLst/>
            </a:pPr>
            <a:r>
              <a:rPr kumimoji="0" lang="de-DE" altLang="de-DE" sz="16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 methodischem sowie (psychologischem) Grundlagenwissen | selbständig</a:t>
            </a: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tabLst/>
            </a:pPr>
            <a:r>
              <a:rPr kumimoji="0" lang="de-DE" altLang="de-DE" sz="16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 </a:t>
            </a:r>
            <a:r>
              <a:rPr kumimoji="0" lang="de-DE" altLang="de-DE" sz="1600" b="0" i="0" u="none" strike="noStrike" cap="none" normalizeH="0" baseline="0" dirty="0" err="1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Unternehmer:innen</a:t>
            </a:r>
            <a:endParaRPr kumimoji="0" lang="de-DE" altLang="de-DE" sz="16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tabLst/>
            </a:pPr>
            <a:endParaRPr kumimoji="0" lang="de-DE" altLang="de-DE" sz="16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Char char="•"/>
              <a:tabLst/>
            </a:pPr>
            <a:r>
              <a:rPr kumimoji="0" lang="de-DE" altLang="de-DE" sz="1600" b="1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Food – Move - </a:t>
            </a:r>
            <a:r>
              <a:rPr kumimoji="0" lang="de-DE" altLang="de-DE" sz="1600" b="1" i="0" u="none" strike="noStrike" cap="none" normalizeH="0" baseline="0" dirty="0" err="1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Mind</a:t>
            </a:r>
            <a:r>
              <a:rPr kumimoji="0" lang="de-DE" altLang="de-DE" sz="16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: Gliederung in ernährungswissenschaftliche</a:t>
            </a: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tabLst/>
            </a:pPr>
            <a:r>
              <a:rPr kumimoji="0" lang="de-DE" altLang="de-DE" sz="16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 sportwissenschaftliche und psychosoziale Beratung – ganzheitliches Denken</a:t>
            </a:r>
            <a:br>
              <a:rPr kumimoji="0" lang="de-DE" altLang="de-DE" sz="16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</a:br>
            <a:endParaRPr kumimoji="0" lang="de-DE" altLang="de-DE" sz="16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Char char="•"/>
              <a:tabLst/>
            </a:pPr>
            <a:r>
              <a:rPr kumimoji="0" lang="de-DE" altLang="de-DE" sz="1600" b="1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Salutogenese - Prävention</a:t>
            </a:r>
            <a:r>
              <a:rPr kumimoji="0" lang="de-DE" altLang="de-DE" sz="16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: LSB arbeiten mit psychisch gesunde</a:t>
            </a: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tabLst/>
            </a:pPr>
            <a:r>
              <a:rPr kumimoji="0" lang="de-DE" altLang="de-DE" sz="16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 Menschen an deren Themen, immer gesundheitswertig, in der Prävention</a:t>
            </a: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tabLst/>
            </a:pPr>
            <a:r>
              <a:rPr kumimoji="0" lang="de-DE" altLang="de-DE" sz="16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 aber auch in Krisen und schwierigen Lebenssituationen | für alle Lebensrollen</a:t>
            </a: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tabLst/>
            </a:pPr>
            <a:r>
              <a:rPr lang="de-DE" altLang="de-DE" sz="1600" dirty="0">
                <a:latin typeface="Arial" panose="020B0604020202020204" pitchFamily="34" charset="0"/>
              </a:rPr>
              <a:t> </a:t>
            </a:r>
            <a:r>
              <a:rPr kumimoji="0" lang="de-DE" altLang="de-DE" sz="16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und Altersgruppen | Fokus auf das, was da ist, nicht das, was fehlt</a:t>
            </a: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tabLst/>
            </a:pPr>
            <a:endParaRPr lang="de-AT" sz="1200" dirty="0"/>
          </a:p>
          <a:p>
            <a:pPr algn="ctr"/>
            <a:endParaRPr lang="de-AT" sz="2800" dirty="0"/>
          </a:p>
        </p:txBody>
      </p:sp>
      <p:pic>
        <p:nvPicPr>
          <p:cNvPr id="2" name="Grafik 1" descr="Ein Bild, das Text, Schrift, Poster, Grafikdesign enthält.&#10;&#10;Automatisch generierte Beschreibung">
            <a:extLst>
              <a:ext uri="{FF2B5EF4-FFF2-40B4-BE49-F238E27FC236}">
                <a16:creationId xmlns:a16="http://schemas.microsoft.com/office/drawing/2014/main" id="{A84E17FF-B35E-59F3-B28A-0706096C8E34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89702" y="325384"/>
            <a:ext cx="1077893" cy="37959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54908048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51AB7FF9-8087-9994-F890-277108123720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object 5">
            <a:extLst>
              <a:ext uri="{FF2B5EF4-FFF2-40B4-BE49-F238E27FC236}">
                <a16:creationId xmlns:a16="http://schemas.microsoft.com/office/drawing/2014/main" id="{5A4F4A0B-84B5-6D57-FFE3-5C81862A6F0B}"/>
              </a:ext>
            </a:extLst>
          </p:cNvPr>
          <p:cNvSpPr/>
          <p:nvPr/>
        </p:nvSpPr>
        <p:spPr>
          <a:xfrm>
            <a:off x="0" y="-41626"/>
            <a:ext cx="9144000" cy="247268"/>
          </a:xfrm>
          <a:custGeom>
            <a:avLst/>
            <a:gdLst/>
            <a:ahLst/>
            <a:cxnLst/>
            <a:rect l="l" t="t" r="r" b="b"/>
            <a:pathLst>
              <a:path w="7560309" h="180340">
                <a:moveTo>
                  <a:pt x="7559992" y="0"/>
                </a:moveTo>
                <a:lnTo>
                  <a:pt x="0" y="0"/>
                </a:lnTo>
                <a:lnTo>
                  <a:pt x="0" y="179997"/>
                </a:lnTo>
                <a:lnTo>
                  <a:pt x="7559992" y="179997"/>
                </a:lnTo>
                <a:lnTo>
                  <a:pt x="7559992" y="0"/>
                </a:lnTo>
                <a:close/>
              </a:path>
            </a:pathLst>
          </a:custGeom>
          <a:solidFill>
            <a:srgbClr val="95C11F"/>
          </a:solidFill>
        </p:spPr>
        <p:txBody>
          <a:bodyPr wrap="square" lIns="0" tIns="0" rIns="0" bIns="0" rtlCol="0"/>
          <a:lstStyle/>
          <a:p>
            <a:endParaRPr sz="1247"/>
          </a:p>
        </p:txBody>
      </p:sp>
      <p:sp>
        <p:nvSpPr>
          <p:cNvPr id="12" name="Textfeld 11">
            <a:extLst>
              <a:ext uri="{FF2B5EF4-FFF2-40B4-BE49-F238E27FC236}">
                <a16:creationId xmlns:a16="http://schemas.microsoft.com/office/drawing/2014/main" id="{ADA03E6E-860D-066D-D099-83B5CE0EBB16}"/>
              </a:ext>
            </a:extLst>
          </p:cNvPr>
          <p:cNvSpPr txBox="1"/>
          <p:nvPr/>
        </p:nvSpPr>
        <p:spPr>
          <a:xfrm>
            <a:off x="6716684" y="228821"/>
            <a:ext cx="2439755" cy="28424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de-AT" sz="1247" b="1" dirty="0">
                <a:solidFill>
                  <a:srgbClr val="95C11F"/>
                </a:solidFill>
              </a:rPr>
              <a:t>Stephanie Niederhuber | ÖVLSB</a:t>
            </a:r>
          </a:p>
        </p:txBody>
      </p:sp>
      <p:sp>
        <p:nvSpPr>
          <p:cNvPr id="15" name="object 5">
            <a:extLst>
              <a:ext uri="{FF2B5EF4-FFF2-40B4-BE49-F238E27FC236}">
                <a16:creationId xmlns:a16="http://schemas.microsoft.com/office/drawing/2014/main" id="{FE9925FA-0577-0078-2EEC-C0F90924EE73}"/>
              </a:ext>
            </a:extLst>
          </p:cNvPr>
          <p:cNvSpPr/>
          <p:nvPr/>
        </p:nvSpPr>
        <p:spPr>
          <a:xfrm>
            <a:off x="12439" y="6614214"/>
            <a:ext cx="9144000" cy="247268"/>
          </a:xfrm>
          <a:custGeom>
            <a:avLst/>
            <a:gdLst/>
            <a:ahLst/>
            <a:cxnLst/>
            <a:rect l="l" t="t" r="r" b="b"/>
            <a:pathLst>
              <a:path w="7560309" h="180340">
                <a:moveTo>
                  <a:pt x="7559992" y="0"/>
                </a:moveTo>
                <a:lnTo>
                  <a:pt x="0" y="0"/>
                </a:lnTo>
                <a:lnTo>
                  <a:pt x="0" y="179997"/>
                </a:lnTo>
                <a:lnTo>
                  <a:pt x="7559992" y="179997"/>
                </a:lnTo>
                <a:lnTo>
                  <a:pt x="7559992" y="0"/>
                </a:lnTo>
                <a:close/>
              </a:path>
            </a:pathLst>
          </a:custGeom>
          <a:solidFill>
            <a:srgbClr val="95C11F"/>
          </a:solidFill>
        </p:spPr>
        <p:txBody>
          <a:bodyPr wrap="square" lIns="0" tIns="0" rIns="0" bIns="0" rtlCol="0"/>
          <a:lstStyle/>
          <a:p>
            <a:endParaRPr sz="1247"/>
          </a:p>
        </p:txBody>
      </p:sp>
      <p:sp>
        <p:nvSpPr>
          <p:cNvPr id="18" name="Textfeld 17">
            <a:extLst>
              <a:ext uri="{FF2B5EF4-FFF2-40B4-BE49-F238E27FC236}">
                <a16:creationId xmlns:a16="http://schemas.microsoft.com/office/drawing/2014/main" id="{0D863F48-F1E2-7824-8D3C-DD9A2FEB82C2}"/>
              </a:ext>
            </a:extLst>
          </p:cNvPr>
          <p:cNvSpPr txBox="1"/>
          <p:nvPr/>
        </p:nvSpPr>
        <p:spPr>
          <a:xfrm>
            <a:off x="7749793" y="-45598"/>
            <a:ext cx="1471905" cy="262829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kumimoji="0" lang="de-AT" sz="1108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  <a:hlinkClick r:id="rId2"/>
              </a:rPr>
              <a:t>www.övlsb.at</a:t>
            </a:r>
            <a:r>
              <a:rPr kumimoji="0" lang="de-AT" sz="1108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 </a:t>
            </a:r>
            <a:r>
              <a:rPr kumimoji="0" lang="de-AT" sz="1108" b="0" i="0" u="none" strike="noStrike" kern="1200" cap="none" spc="0" normalizeH="0" baseline="0" noProof="0" dirty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| 2025</a:t>
            </a:r>
            <a:r>
              <a:rPr kumimoji="0" lang="de-AT" sz="1108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 </a:t>
            </a:r>
            <a:endParaRPr lang="de-AT" dirty="0"/>
          </a:p>
        </p:txBody>
      </p:sp>
      <p:pic>
        <p:nvPicPr>
          <p:cNvPr id="14" name="Grafik 13">
            <a:extLst>
              <a:ext uri="{FF2B5EF4-FFF2-40B4-BE49-F238E27FC236}">
                <a16:creationId xmlns:a16="http://schemas.microsoft.com/office/drawing/2014/main" id="{F99708AF-39B1-17A7-1CB1-8BCB90F707F5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89702" y="5341641"/>
            <a:ext cx="926885" cy="1188314"/>
          </a:xfrm>
          <a:prstGeom prst="rect">
            <a:avLst/>
          </a:prstGeom>
        </p:spPr>
      </p:pic>
      <p:sp>
        <p:nvSpPr>
          <p:cNvPr id="16" name="Textfeld 15">
            <a:extLst>
              <a:ext uri="{FF2B5EF4-FFF2-40B4-BE49-F238E27FC236}">
                <a16:creationId xmlns:a16="http://schemas.microsoft.com/office/drawing/2014/main" id="{814B4FBA-6CF2-7C40-71F0-7912D49FDEED}"/>
              </a:ext>
            </a:extLst>
          </p:cNvPr>
          <p:cNvSpPr txBox="1"/>
          <p:nvPr/>
        </p:nvSpPr>
        <p:spPr>
          <a:xfrm>
            <a:off x="-145701" y="6573897"/>
            <a:ext cx="3082710" cy="34823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de-AT" sz="1663" b="1" dirty="0">
                <a:solidFill>
                  <a:schemeClr val="bg1"/>
                </a:solidFill>
              </a:rPr>
              <a:t>Virtuelle BGF-Messe 2025</a:t>
            </a:r>
          </a:p>
        </p:txBody>
      </p:sp>
      <p:sp>
        <p:nvSpPr>
          <p:cNvPr id="11" name="Textfeld 10">
            <a:extLst>
              <a:ext uri="{FF2B5EF4-FFF2-40B4-BE49-F238E27FC236}">
                <a16:creationId xmlns:a16="http://schemas.microsoft.com/office/drawing/2014/main" id="{934EBA72-0FAD-CD2B-E1D0-8BF414CB0E38}"/>
              </a:ext>
            </a:extLst>
          </p:cNvPr>
          <p:cNvSpPr txBox="1"/>
          <p:nvPr/>
        </p:nvSpPr>
        <p:spPr>
          <a:xfrm>
            <a:off x="944389" y="870381"/>
            <a:ext cx="7280099" cy="275460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de-AT" sz="3200" b="1" dirty="0">
                <a:solidFill>
                  <a:srgbClr val="95C11F"/>
                </a:solidFill>
              </a:rPr>
              <a:t>Psychosoziale Beratung in Unternehmen</a:t>
            </a:r>
          </a:p>
          <a:p>
            <a:pPr algn="ctr"/>
            <a:endParaRPr lang="de-AT" sz="1600" dirty="0"/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Char char="•"/>
              <a:tabLst/>
            </a:pPr>
            <a:r>
              <a:rPr lang="de-DE" altLang="de-DE" sz="1600" b="1" dirty="0">
                <a:latin typeface="Arial" panose="020B0604020202020204" pitchFamily="34" charset="0"/>
              </a:rPr>
              <a:t>Förderung der psychischen Gesundheit</a:t>
            </a:r>
            <a:r>
              <a:rPr kumimoji="0" lang="de-DE" altLang="de-DE" sz="16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: </a:t>
            </a: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tabLst/>
            </a:pPr>
            <a:endParaRPr lang="de-DE" altLang="de-DE" sz="1600" dirty="0">
              <a:latin typeface="Arial" panose="020B0604020202020204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tabLst/>
            </a:pPr>
            <a:r>
              <a:rPr kumimoji="0" lang="de-DE" altLang="de-DE" sz="14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Unterstützung, um Stress und Überlastung vorzubeugen</a:t>
            </a: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tabLst/>
            </a:pPr>
            <a:endParaRPr kumimoji="0" lang="de-DE" altLang="de-DE" sz="105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tabLst/>
            </a:pPr>
            <a:r>
              <a:rPr kumimoji="0" lang="de-DE" altLang="de-DE" sz="14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individuelle Beratung, Stressbewältigungstraining und Burnout-Prävention</a:t>
            </a: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tabLst/>
            </a:pPr>
            <a:endParaRPr kumimoji="0" lang="de-DE" altLang="de-DE" sz="105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tabLst/>
            </a:pPr>
            <a:r>
              <a:rPr lang="de-DE" altLang="de-DE" sz="1400" dirty="0">
                <a:latin typeface="Arial" panose="020B0604020202020204" pitchFamily="34" charset="0"/>
              </a:rPr>
              <a:t>Ziel: </a:t>
            </a:r>
            <a:r>
              <a:rPr kumimoji="0" lang="de-DE" altLang="de-DE" sz="14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Resilienz der Mitarbeitenden zu stärken</a:t>
            </a: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tabLst/>
            </a:pPr>
            <a:r>
              <a:rPr lang="de-DE" altLang="de-DE" sz="1400" dirty="0">
                <a:latin typeface="Arial" panose="020B0604020202020204" pitchFamily="34" charset="0"/>
              </a:rPr>
              <a:t>        </a:t>
            </a:r>
            <a:r>
              <a:rPr kumimoji="0" lang="de-DE" altLang="de-DE" sz="14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psychische Belastungen frühzeitig erkennen und mindern.</a:t>
            </a:r>
            <a:br>
              <a:rPr kumimoji="0" lang="de-DE" altLang="de-DE" sz="16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</a:br>
            <a:endParaRPr kumimoji="0" lang="de-DE" altLang="de-DE" sz="16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</a:endParaRPr>
          </a:p>
        </p:txBody>
      </p:sp>
      <p:pic>
        <p:nvPicPr>
          <p:cNvPr id="2" name="Grafik 1" descr="Ein Bild, das Text, Schrift, Poster, Grafikdesign enthält.&#10;&#10;Automatisch generierte Beschreibung">
            <a:extLst>
              <a:ext uri="{FF2B5EF4-FFF2-40B4-BE49-F238E27FC236}">
                <a16:creationId xmlns:a16="http://schemas.microsoft.com/office/drawing/2014/main" id="{4811E52E-C915-FF4F-428D-2AC072A82CA3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89702" y="325384"/>
            <a:ext cx="1077893" cy="37959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39936205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4070B48B-A9ED-3230-ABB5-00E2E73C7C3E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object 5">
            <a:extLst>
              <a:ext uri="{FF2B5EF4-FFF2-40B4-BE49-F238E27FC236}">
                <a16:creationId xmlns:a16="http://schemas.microsoft.com/office/drawing/2014/main" id="{E8849298-E08F-49FB-3A8A-68811B5BBF91}"/>
              </a:ext>
            </a:extLst>
          </p:cNvPr>
          <p:cNvSpPr/>
          <p:nvPr/>
        </p:nvSpPr>
        <p:spPr>
          <a:xfrm>
            <a:off x="0" y="-41626"/>
            <a:ext cx="9144000" cy="247268"/>
          </a:xfrm>
          <a:custGeom>
            <a:avLst/>
            <a:gdLst/>
            <a:ahLst/>
            <a:cxnLst/>
            <a:rect l="l" t="t" r="r" b="b"/>
            <a:pathLst>
              <a:path w="7560309" h="180340">
                <a:moveTo>
                  <a:pt x="7559992" y="0"/>
                </a:moveTo>
                <a:lnTo>
                  <a:pt x="0" y="0"/>
                </a:lnTo>
                <a:lnTo>
                  <a:pt x="0" y="179997"/>
                </a:lnTo>
                <a:lnTo>
                  <a:pt x="7559992" y="179997"/>
                </a:lnTo>
                <a:lnTo>
                  <a:pt x="7559992" y="0"/>
                </a:lnTo>
                <a:close/>
              </a:path>
            </a:pathLst>
          </a:custGeom>
          <a:solidFill>
            <a:srgbClr val="95C11F"/>
          </a:solidFill>
        </p:spPr>
        <p:txBody>
          <a:bodyPr wrap="square" lIns="0" tIns="0" rIns="0" bIns="0" rtlCol="0"/>
          <a:lstStyle/>
          <a:p>
            <a:endParaRPr sz="1247"/>
          </a:p>
        </p:txBody>
      </p:sp>
      <p:sp>
        <p:nvSpPr>
          <p:cNvPr id="12" name="Textfeld 11">
            <a:extLst>
              <a:ext uri="{FF2B5EF4-FFF2-40B4-BE49-F238E27FC236}">
                <a16:creationId xmlns:a16="http://schemas.microsoft.com/office/drawing/2014/main" id="{0B610B4A-7374-8F7B-EFD0-54A2D10D27FA}"/>
              </a:ext>
            </a:extLst>
          </p:cNvPr>
          <p:cNvSpPr txBox="1"/>
          <p:nvPr/>
        </p:nvSpPr>
        <p:spPr>
          <a:xfrm>
            <a:off x="6716684" y="228821"/>
            <a:ext cx="2439755" cy="28424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de-AT" sz="1247" b="1" dirty="0">
                <a:solidFill>
                  <a:srgbClr val="95C11F"/>
                </a:solidFill>
              </a:rPr>
              <a:t>Stephanie Niederhuber | ÖVLSB</a:t>
            </a:r>
          </a:p>
        </p:txBody>
      </p:sp>
      <p:sp>
        <p:nvSpPr>
          <p:cNvPr id="15" name="object 5">
            <a:extLst>
              <a:ext uri="{FF2B5EF4-FFF2-40B4-BE49-F238E27FC236}">
                <a16:creationId xmlns:a16="http://schemas.microsoft.com/office/drawing/2014/main" id="{9F8E50C6-DB26-387D-9646-F9DA906013F8}"/>
              </a:ext>
            </a:extLst>
          </p:cNvPr>
          <p:cNvSpPr/>
          <p:nvPr/>
        </p:nvSpPr>
        <p:spPr>
          <a:xfrm>
            <a:off x="12439" y="6614214"/>
            <a:ext cx="9144000" cy="247268"/>
          </a:xfrm>
          <a:custGeom>
            <a:avLst/>
            <a:gdLst/>
            <a:ahLst/>
            <a:cxnLst/>
            <a:rect l="l" t="t" r="r" b="b"/>
            <a:pathLst>
              <a:path w="7560309" h="180340">
                <a:moveTo>
                  <a:pt x="7559992" y="0"/>
                </a:moveTo>
                <a:lnTo>
                  <a:pt x="0" y="0"/>
                </a:lnTo>
                <a:lnTo>
                  <a:pt x="0" y="179997"/>
                </a:lnTo>
                <a:lnTo>
                  <a:pt x="7559992" y="179997"/>
                </a:lnTo>
                <a:lnTo>
                  <a:pt x="7559992" y="0"/>
                </a:lnTo>
                <a:close/>
              </a:path>
            </a:pathLst>
          </a:custGeom>
          <a:solidFill>
            <a:srgbClr val="95C11F"/>
          </a:solidFill>
        </p:spPr>
        <p:txBody>
          <a:bodyPr wrap="square" lIns="0" tIns="0" rIns="0" bIns="0" rtlCol="0"/>
          <a:lstStyle/>
          <a:p>
            <a:endParaRPr sz="1247"/>
          </a:p>
        </p:txBody>
      </p:sp>
      <p:sp>
        <p:nvSpPr>
          <p:cNvPr id="18" name="Textfeld 17">
            <a:extLst>
              <a:ext uri="{FF2B5EF4-FFF2-40B4-BE49-F238E27FC236}">
                <a16:creationId xmlns:a16="http://schemas.microsoft.com/office/drawing/2014/main" id="{BFFCF124-2942-7796-2B5A-4530C43A95F5}"/>
              </a:ext>
            </a:extLst>
          </p:cNvPr>
          <p:cNvSpPr txBox="1"/>
          <p:nvPr/>
        </p:nvSpPr>
        <p:spPr>
          <a:xfrm>
            <a:off x="7749793" y="-45598"/>
            <a:ext cx="1471905" cy="262829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kumimoji="0" lang="de-AT" sz="1108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  <a:hlinkClick r:id="rId2"/>
              </a:rPr>
              <a:t>www.övlsb.at</a:t>
            </a:r>
            <a:r>
              <a:rPr kumimoji="0" lang="de-AT" sz="1108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 </a:t>
            </a:r>
            <a:r>
              <a:rPr kumimoji="0" lang="de-AT" sz="1108" b="0" i="0" u="none" strike="noStrike" kern="1200" cap="none" spc="0" normalizeH="0" baseline="0" noProof="0" dirty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| 2025</a:t>
            </a:r>
            <a:r>
              <a:rPr kumimoji="0" lang="de-AT" sz="1108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 </a:t>
            </a:r>
            <a:endParaRPr lang="de-AT" dirty="0"/>
          </a:p>
        </p:txBody>
      </p:sp>
      <p:pic>
        <p:nvPicPr>
          <p:cNvPr id="14" name="Grafik 13">
            <a:extLst>
              <a:ext uri="{FF2B5EF4-FFF2-40B4-BE49-F238E27FC236}">
                <a16:creationId xmlns:a16="http://schemas.microsoft.com/office/drawing/2014/main" id="{615D308F-601F-B94D-90B6-D46CB610D902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89702" y="5341641"/>
            <a:ext cx="926885" cy="1188314"/>
          </a:xfrm>
          <a:prstGeom prst="rect">
            <a:avLst/>
          </a:prstGeom>
        </p:spPr>
      </p:pic>
      <p:sp>
        <p:nvSpPr>
          <p:cNvPr id="16" name="Textfeld 15">
            <a:extLst>
              <a:ext uri="{FF2B5EF4-FFF2-40B4-BE49-F238E27FC236}">
                <a16:creationId xmlns:a16="http://schemas.microsoft.com/office/drawing/2014/main" id="{B118F35C-E0E6-22D5-AF35-F433F15F6F85}"/>
              </a:ext>
            </a:extLst>
          </p:cNvPr>
          <p:cNvSpPr txBox="1"/>
          <p:nvPr/>
        </p:nvSpPr>
        <p:spPr>
          <a:xfrm>
            <a:off x="-145701" y="6573897"/>
            <a:ext cx="3082710" cy="34823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de-AT" sz="1663" b="1" dirty="0">
                <a:solidFill>
                  <a:schemeClr val="bg1"/>
                </a:solidFill>
              </a:rPr>
              <a:t>Virtuelle BGF-Messe 2025</a:t>
            </a:r>
          </a:p>
        </p:txBody>
      </p:sp>
      <p:sp>
        <p:nvSpPr>
          <p:cNvPr id="11" name="Textfeld 10">
            <a:extLst>
              <a:ext uri="{FF2B5EF4-FFF2-40B4-BE49-F238E27FC236}">
                <a16:creationId xmlns:a16="http://schemas.microsoft.com/office/drawing/2014/main" id="{2C83E097-003D-C8E1-447E-3B81F9D62DA0}"/>
              </a:ext>
            </a:extLst>
          </p:cNvPr>
          <p:cNvSpPr txBox="1"/>
          <p:nvPr/>
        </p:nvSpPr>
        <p:spPr>
          <a:xfrm>
            <a:off x="944389" y="870381"/>
            <a:ext cx="7280099" cy="443198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de-AT" sz="3200" b="1" dirty="0">
                <a:solidFill>
                  <a:srgbClr val="95C11F"/>
                </a:solidFill>
              </a:rPr>
              <a:t>Psychosoziale Beratung in Unternehmen</a:t>
            </a:r>
          </a:p>
          <a:p>
            <a:pPr algn="ctr"/>
            <a:endParaRPr lang="de-AT" sz="1600" dirty="0"/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Char char="•"/>
              <a:tabLst/>
            </a:pPr>
            <a:r>
              <a:rPr lang="de-DE" altLang="de-DE" sz="1600" b="1" dirty="0">
                <a:latin typeface="Arial" panose="020B0604020202020204" pitchFamily="34" charset="0"/>
              </a:rPr>
              <a:t>Förderung der psychischen Gesundheit</a:t>
            </a:r>
            <a:r>
              <a:rPr kumimoji="0" lang="de-DE" altLang="de-DE" sz="16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: </a:t>
            </a: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tabLst/>
            </a:pPr>
            <a:endParaRPr lang="de-DE" altLang="de-DE" sz="1600" dirty="0">
              <a:latin typeface="Arial" panose="020B0604020202020204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tabLst/>
            </a:pPr>
            <a:r>
              <a:rPr kumimoji="0" lang="de-DE" altLang="de-DE" sz="14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Unterstützung, um Stress und Überlastung vorzubeugen</a:t>
            </a: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tabLst/>
            </a:pPr>
            <a:endParaRPr kumimoji="0" lang="de-DE" altLang="de-DE" sz="105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tabLst/>
            </a:pPr>
            <a:r>
              <a:rPr kumimoji="0" lang="de-DE" altLang="de-DE" sz="14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individuelle Beratung, Stressbewältigungstraining und Burnout-Prävention</a:t>
            </a: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tabLst/>
            </a:pPr>
            <a:endParaRPr kumimoji="0" lang="de-DE" altLang="de-DE" sz="105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tabLst/>
            </a:pPr>
            <a:r>
              <a:rPr lang="de-DE" altLang="de-DE" sz="1400" dirty="0">
                <a:latin typeface="Arial" panose="020B0604020202020204" pitchFamily="34" charset="0"/>
              </a:rPr>
              <a:t>Ziel: </a:t>
            </a:r>
            <a:r>
              <a:rPr kumimoji="0" lang="de-DE" altLang="de-DE" sz="14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Resilienz der Mitarbeitenden zu stärken</a:t>
            </a: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tabLst/>
            </a:pPr>
            <a:r>
              <a:rPr lang="de-DE" altLang="de-DE" sz="1400" dirty="0">
                <a:latin typeface="Arial" panose="020B0604020202020204" pitchFamily="34" charset="0"/>
              </a:rPr>
              <a:t>        </a:t>
            </a:r>
            <a:r>
              <a:rPr kumimoji="0" lang="de-DE" altLang="de-DE" sz="14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psychische Belastungen frühzeitig erkennen und mindern.</a:t>
            </a:r>
            <a:br>
              <a:rPr kumimoji="0" lang="de-DE" altLang="de-DE" sz="16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</a:br>
            <a:endParaRPr kumimoji="0" lang="de-DE" altLang="de-DE" sz="16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Char char="•"/>
              <a:tabLst/>
            </a:pPr>
            <a:r>
              <a:rPr kumimoji="0" lang="de-DE" altLang="de-DE" sz="1600" b="1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Unterstützung bei zwischenmenschlichen Konflikten</a:t>
            </a:r>
            <a:r>
              <a:rPr kumimoji="0" lang="de-DE" altLang="de-DE" sz="16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: </a:t>
            </a: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tabLst/>
            </a:pPr>
            <a:endParaRPr lang="de-DE" altLang="de-DE" sz="1600" dirty="0">
              <a:latin typeface="Arial" panose="020B0604020202020204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tabLst/>
            </a:pPr>
            <a:r>
              <a:rPr lang="de-DE" altLang="de-DE" sz="1400" dirty="0">
                <a:latin typeface="Arial" panose="020B0604020202020204" pitchFamily="34" charset="0"/>
              </a:rPr>
              <a:t>Hilfe</a:t>
            </a:r>
            <a:r>
              <a:rPr kumimoji="0" lang="de-DE" altLang="de-DE" sz="14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, Spannungen und Konflikte am Arbeitsplatz zu klären.</a:t>
            </a: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tabLst/>
            </a:pPr>
            <a:endParaRPr lang="de-DE" altLang="de-DE" sz="1050" dirty="0">
              <a:latin typeface="Arial" panose="020B0604020202020204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tabLst/>
            </a:pPr>
            <a:r>
              <a:rPr kumimoji="0" lang="de-DE" altLang="de-DE" sz="14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Mediation und Konfliktmanagement</a:t>
            </a: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tabLst/>
            </a:pPr>
            <a:endParaRPr lang="de-DE" altLang="de-DE" sz="1050" dirty="0">
              <a:latin typeface="Arial" panose="020B0604020202020204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tabLst/>
            </a:pPr>
            <a:r>
              <a:rPr kumimoji="0" lang="de-DE" altLang="de-DE" sz="14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Ziel: positives, unterstützendes Arbeitsklima schaffen </a:t>
            </a: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tabLst/>
            </a:pPr>
            <a:r>
              <a:rPr lang="de-DE" altLang="de-DE" sz="1400" dirty="0">
                <a:latin typeface="Arial" panose="020B0604020202020204" pitchFamily="34" charset="0"/>
              </a:rPr>
              <a:t>        </a:t>
            </a:r>
            <a:r>
              <a:rPr kumimoji="0" lang="de-DE" altLang="de-DE" sz="14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Stressquellen reduzieren.</a:t>
            </a:r>
            <a:endParaRPr lang="de-AT" sz="2400" dirty="0"/>
          </a:p>
        </p:txBody>
      </p:sp>
      <p:pic>
        <p:nvPicPr>
          <p:cNvPr id="2" name="Grafik 1" descr="Ein Bild, das Text, Schrift, Poster, Grafikdesign enthält.&#10;&#10;Automatisch generierte Beschreibung">
            <a:extLst>
              <a:ext uri="{FF2B5EF4-FFF2-40B4-BE49-F238E27FC236}">
                <a16:creationId xmlns:a16="http://schemas.microsoft.com/office/drawing/2014/main" id="{6DE07CDB-E440-498D-803C-3F649165019B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89702" y="325384"/>
            <a:ext cx="1077893" cy="37959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31177318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030FD289-9E65-7362-69FE-5103B38A6980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object 5">
            <a:extLst>
              <a:ext uri="{FF2B5EF4-FFF2-40B4-BE49-F238E27FC236}">
                <a16:creationId xmlns:a16="http://schemas.microsoft.com/office/drawing/2014/main" id="{B30F4E71-DBF5-49DE-BD0A-28D2509DB0C2}"/>
              </a:ext>
            </a:extLst>
          </p:cNvPr>
          <p:cNvSpPr/>
          <p:nvPr/>
        </p:nvSpPr>
        <p:spPr>
          <a:xfrm>
            <a:off x="0" y="-41626"/>
            <a:ext cx="9144000" cy="247268"/>
          </a:xfrm>
          <a:custGeom>
            <a:avLst/>
            <a:gdLst/>
            <a:ahLst/>
            <a:cxnLst/>
            <a:rect l="l" t="t" r="r" b="b"/>
            <a:pathLst>
              <a:path w="7560309" h="180340">
                <a:moveTo>
                  <a:pt x="7559992" y="0"/>
                </a:moveTo>
                <a:lnTo>
                  <a:pt x="0" y="0"/>
                </a:lnTo>
                <a:lnTo>
                  <a:pt x="0" y="179997"/>
                </a:lnTo>
                <a:lnTo>
                  <a:pt x="7559992" y="179997"/>
                </a:lnTo>
                <a:lnTo>
                  <a:pt x="7559992" y="0"/>
                </a:lnTo>
                <a:close/>
              </a:path>
            </a:pathLst>
          </a:custGeom>
          <a:solidFill>
            <a:srgbClr val="95C11F"/>
          </a:solidFill>
        </p:spPr>
        <p:txBody>
          <a:bodyPr wrap="square" lIns="0" tIns="0" rIns="0" bIns="0" rtlCol="0"/>
          <a:lstStyle/>
          <a:p>
            <a:endParaRPr sz="1247"/>
          </a:p>
        </p:txBody>
      </p:sp>
      <p:sp>
        <p:nvSpPr>
          <p:cNvPr id="12" name="Textfeld 11">
            <a:extLst>
              <a:ext uri="{FF2B5EF4-FFF2-40B4-BE49-F238E27FC236}">
                <a16:creationId xmlns:a16="http://schemas.microsoft.com/office/drawing/2014/main" id="{9D5D4844-A685-195A-A215-71C287DF5349}"/>
              </a:ext>
            </a:extLst>
          </p:cNvPr>
          <p:cNvSpPr txBox="1"/>
          <p:nvPr/>
        </p:nvSpPr>
        <p:spPr>
          <a:xfrm>
            <a:off x="6716684" y="228821"/>
            <a:ext cx="2439755" cy="28424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de-AT" sz="1247" b="1" dirty="0">
                <a:solidFill>
                  <a:srgbClr val="95C11F"/>
                </a:solidFill>
              </a:rPr>
              <a:t>Stephanie Niederhuber | ÖVLSB</a:t>
            </a:r>
          </a:p>
        </p:txBody>
      </p:sp>
      <p:sp>
        <p:nvSpPr>
          <p:cNvPr id="15" name="object 5">
            <a:extLst>
              <a:ext uri="{FF2B5EF4-FFF2-40B4-BE49-F238E27FC236}">
                <a16:creationId xmlns:a16="http://schemas.microsoft.com/office/drawing/2014/main" id="{CEB0B276-9037-7ACC-16ED-8E826E2A3DE9}"/>
              </a:ext>
            </a:extLst>
          </p:cNvPr>
          <p:cNvSpPr/>
          <p:nvPr/>
        </p:nvSpPr>
        <p:spPr>
          <a:xfrm>
            <a:off x="12439" y="6614214"/>
            <a:ext cx="9144000" cy="247268"/>
          </a:xfrm>
          <a:custGeom>
            <a:avLst/>
            <a:gdLst/>
            <a:ahLst/>
            <a:cxnLst/>
            <a:rect l="l" t="t" r="r" b="b"/>
            <a:pathLst>
              <a:path w="7560309" h="180340">
                <a:moveTo>
                  <a:pt x="7559992" y="0"/>
                </a:moveTo>
                <a:lnTo>
                  <a:pt x="0" y="0"/>
                </a:lnTo>
                <a:lnTo>
                  <a:pt x="0" y="179997"/>
                </a:lnTo>
                <a:lnTo>
                  <a:pt x="7559992" y="179997"/>
                </a:lnTo>
                <a:lnTo>
                  <a:pt x="7559992" y="0"/>
                </a:lnTo>
                <a:close/>
              </a:path>
            </a:pathLst>
          </a:custGeom>
          <a:solidFill>
            <a:srgbClr val="95C11F"/>
          </a:solidFill>
        </p:spPr>
        <p:txBody>
          <a:bodyPr wrap="square" lIns="0" tIns="0" rIns="0" bIns="0" rtlCol="0"/>
          <a:lstStyle/>
          <a:p>
            <a:endParaRPr sz="1247"/>
          </a:p>
        </p:txBody>
      </p:sp>
      <p:sp>
        <p:nvSpPr>
          <p:cNvPr id="18" name="Textfeld 17">
            <a:extLst>
              <a:ext uri="{FF2B5EF4-FFF2-40B4-BE49-F238E27FC236}">
                <a16:creationId xmlns:a16="http://schemas.microsoft.com/office/drawing/2014/main" id="{E400B0B6-A256-9B15-602C-4F8FB5848A4B}"/>
              </a:ext>
            </a:extLst>
          </p:cNvPr>
          <p:cNvSpPr txBox="1"/>
          <p:nvPr/>
        </p:nvSpPr>
        <p:spPr>
          <a:xfrm>
            <a:off x="7749793" y="-45598"/>
            <a:ext cx="1471905" cy="262829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kumimoji="0" lang="de-AT" sz="1108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  <a:hlinkClick r:id="rId2"/>
              </a:rPr>
              <a:t>www.övlsb.at</a:t>
            </a:r>
            <a:r>
              <a:rPr kumimoji="0" lang="de-AT" sz="1108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 </a:t>
            </a:r>
            <a:r>
              <a:rPr kumimoji="0" lang="de-AT" sz="1108" b="0" i="0" u="none" strike="noStrike" kern="1200" cap="none" spc="0" normalizeH="0" baseline="0" noProof="0" dirty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| 2025</a:t>
            </a:r>
            <a:r>
              <a:rPr kumimoji="0" lang="de-AT" sz="1108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 </a:t>
            </a:r>
            <a:endParaRPr lang="de-AT" dirty="0"/>
          </a:p>
        </p:txBody>
      </p:sp>
      <p:pic>
        <p:nvPicPr>
          <p:cNvPr id="14" name="Grafik 13">
            <a:extLst>
              <a:ext uri="{FF2B5EF4-FFF2-40B4-BE49-F238E27FC236}">
                <a16:creationId xmlns:a16="http://schemas.microsoft.com/office/drawing/2014/main" id="{DDD7B3C3-051E-7A01-5188-9CED58A6C9F8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89702" y="5341641"/>
            <a:ext cx="926885" cy="1188314"/>
          </a:xfrm>
          <a:prstGeom prst="rect">
            <a:avLst/>
          </a:prstGeom>
        </p:spPr>
      </p:pic>
      <p:sp>
        <p:nvSpPr>
          <p:cNvPr id="16" name="Textfeld 15">
            <a:extLst>
              <a:ext uri="{FF2B5EF4-FFF2-40B4-BE49-F238E27FC236}">
                <a16:creationId xmlns:a16="http://schemas.microsoft.com/office/drawing/2014/main" id="{F6DA3C58-720D-17D6-1444-BE35E0657B6D}"/>
              </a:ext>
            </a:extLst>
          </p:cNvPr>
          <p:cNvSpPr txBox="1"/>
          <p:nvPr/>
        </p:nvSpPr>
        <p:spPr>
          <a:xfrm>
            <a:off x="-145701" y="6573897"/>
            <a:ext cx="3082710" cy="34823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de-AT" sz="1663" b="1" dirty="0">
                <a:solidFill>
                  <a:schemeClr val="bg1"/>
                </a:solidFill>
              </a:rPr>
              <a:t>Virtuelle BGF-Messe 2025</a:t>
            </a:r>
          </a:p>
        </p:txBody>
      </p:sp>
      <p:sp>
        <p:nvSpPr>
          <p:cNvPr id="11" name="Textfeld 10">
            <a:extLst>
              <a:ext uri="{FF2B5EF4-FFF2-40B4-BE49-F238E27FC236}">
                <a16:creationId xmlns:a16="http://schemas.microsoft.com/office/drawing/2014/main" id="{CC272A65-D983-F858-0FE7-6DF832DB07DE}"/>
              </a:ext>
            </a:extLst>
          </p:cNvPr>
          <p:cNvSpPr txBox="1"/>
          <p:nvPr/>
        </p:nvSpPr>
        <p:spPr>
          <a:xfrm>
            <a:off x="944389" y="870381"/>
            <a:ext cx="7280099" cy="297004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de-AT" sz="3200" b="1" dirty="0">
                <a:solidFill>
                  <a:srgbClr val="95C11F"/>
                </a:solidFill>
              </a:rPr>
              <a:t>Psychosoziale Beratung in Unternehmen</a:t>
            </a:r>
          </a:p>
          <a:p>
            <a:pPr algn="ctr"/>
            <a:endParaRPr lang="de-AT" sz="1600" dirty="0"/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Char char="•"/>
              <a:tabLst/>
            </a:pPr>
            <a:r>
              <a:rPr lang="de-DE" altLang="de-DE" sz="1600" b="1" dirty="0">
                <a:latin typeface="Arial" panose="020B0604020202020204" pitchFamily="34" charset="0"/>
              </a:rPr>
              <a:t>Förderung eines gesunden Arbeitsklimas</a:t>
            </a:r>
            <a:r>
              <a:rPr kumimoji="0" lang="de-DE" altLang="de-DE" sz="16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: </a:t>
            </a: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tabLst/>
            </a:pPr>
            <a:endParaRPr lang="de-DE" altLang="de-DE" sz="1600" dirty="0">
              <a:latin typeface="Arial" panose="020B0604020202020204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tabLst/>
            </a:pPr>
            <a:r>
              <a:rPr kumimoji="0" lang="de-DE" altLang="de-DE" sz="14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Unterstützung: kooperative, wertschätzende Kommunikation</a:t>
            </a: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tabLst/>
            </a:pPr>
            <a:r>
              <a:rPr lang="de-DE" altLang="de-DE" sz="1400" dirty="0">
                <a:latin typeface="Arial" panose="020B0604020202020204" pitchFamily="34" charset="0"/>
              </a:rPr>
              <a:t>                        Stärkung</a:t>
            </a:r>
            <a:r>
              <a:rPr kumimoji="0" lang="de-DE" altLang="de-DE" sz="14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 des „Wir-Gefühl“ im Team</a:t>
            </a: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tabLst/>
            </a:pPr>
            <a:endParaRPr kumimoji="0" lang="de-DE" altLang="de-DE" sz="105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tabLst/>
            </a:pPr>
            <a:r>
              <a:rPr kumimoji="0" lang="de-DE" altLang="de-DE" sz="14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Individuelles Coaching, Workshops</a:t>
            </a: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tabLst/>
            </a:pPr>
            <a:endParaRPr kumimoji="0" lang="de-DE" altLang="de-DE" sz="105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tabLst/>
            </a:pPr>
            <a:r>
              <a:rPr lang="de-DE" altLang="de-DE" sz="1400" dirty="0">
                <a:latin typeface="Arial" panose="020B0604020202020204" pitchFamily="34" charset="0"/>
              </a:rPr>
              <a:t>Ziel: </a:t>
            </a:r>
            <a:r>
              <a:rPr kumimoji="0" lang="de-DE" altLang="de-DE" sz="14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eine Kultur des Vertrauens, der Anerkennung und der gegenseitigen </a:t>
            </a: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tabLst/>
            </a:pPr>
            <a:r>
              <a:rPr lang="de-DE" altLang="de-DE" sz="1400" dirty="0">
                <a:latin typeface="Arial" panose="020B0604020202020204" pitchFamily="34" charset="0"/>
              </a:rPr>
              <a:t>        </a:t>
            </a:r>
            <a:r>
              <a:rPr kumimoji="0" lang="de-DE" altLang="de-DE" sz="14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zu etablieren.</a:t>
            </a:r>
            <a:br>
              <a:rPr kumimoji="0" lang="de-DE" altLang="de-DE" sz="16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</a:br>
            <a:endParaRPr kumimoji="0" lang="de-DE" altLang="de-DE" sz="16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</a:endParaRPr>
          </a:p>
        </p:txBody>
      </p:sp>
      <p:pic>
        <p:nvPicPr>
          <p:cNvPr id="2" name="Grafik 1" descr="Ein Bild, das Text, Schrift, Poster, Grafikdesign enthält.&#10;&#10;Automatisch generierte Beschreibung">
            <a:extLst>
              <a:ext uri="{FF2B5EF4-FFF2-40B4-BE49-F238E27FC236}">
                <a16:creationId xmlns:a16="http://schemas.microsoft.com/office/drawing/2014/main" id="{EF20A44F-0AE4-3644-8866-4B969DA3FB91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89702" y="325384"/>
            <a:ext cx="1077893" cy="37959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8722989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BD1AEF24-3B2A-237F-41A2-6F6A6ACD2353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object 5">
            <a:extLst>
              <a:ext uri="{FF2B5EF4-FFF2-40B4-BE49-F238E27FC236}">
                <a16:creationId xmlns:a16="http://schemas.microsoft.com/office/drawing/2014/main" id="{0A962557-D98B-C6EB-0EE5-DA2141D00C54}"/>
              </a:ext>
            </a:extLst>
          </p:cNvPr>
          <p:cNvSpPr/>
          <p:nvPr/>
        </p:nvSpPr>
        <p:spPr>
          <a:xfrm>
            <a:off x="0" y="-41626"/>
            <a:ext cx="9144000" cy="247268"/>
          </a:xfrm>
          <a:custGeom>
            <a:avLst/>
            <a:gdLst/>
            <a:ahLst/>
            <a:cxnLst/>
            <a:rect l="l" t="t" r="r" b="b"/>
            <a:pathLst>
              <a:path w="7560309" h="180340">
                <a:moveTo>
                  <a:pt x="7559992" y="0"/>
                </a:moveTo>
                <a:lnTo>
                  <a:pt x="0" y="0"/>
                </a:lnTo>
                <a:lnTo>
                  <a:pt x="0" y="179997"/>
                </a:lnTo>
                <a:lnTo>
                  <a:pt x="7559992" y="179997"/>
                </a:lnTo>
                <a:lnTo>
                  <a:pt x="7559992" y="0"/>
                </a:lnTo>
                <a:close/>
              </a:path>
            </a:pathLst>
          </a:custGeom>
          <a:solidFill>
            <a:srgbClr val="95C11F"/>
          </a:solidFill>
        </p:spPr>
        <p:txBody>
          <a:bodyPr wrap="square" lIns="0" tIns="0" rIns="0" bIns="0" rtlCol="0"/>
          <a:lstStyle/>
          <a:p>
            <a:endParaRPr sz="1247"/>
          </a:p>
        </p:txBody>
      </p:sp>
      <p:sp>
        <p:nvSpPr>
          <p:cNvPr id="12" name="Textfeld 11">
            <a:extLst>
              <a:ext uri="{FF2B5EF4-FFF2-40B4-BE49-F238E27FC236}">
                <a16:creationId xmlns:a16="http://schemas.microsoft.com/office/drawing/2014/main" id="{5D068808-2BE2-0D1A-0366-FEB11F56B510}"/>
              </a:ext>
            </a:extLst>
          </p:cNvPr>
          <p:cNvSpPr txBox="1"/>
          <p:nvPr/>
        </p:nvSpPr>
        <p:spPr>
          <a:xfrm>
            <a:off x="6716684" y="228821"/>
            <a:ext cx="2439755" cy="28424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de-AT" sz="1247" b="1" dirty="0">
                <a:solidFill>
                  <a:srgbClr val="95C11F"/>
                </a:solidFill>
              </a:rPr>
              <a:t>Stephanie Niederhuber | ÖVLSB</a:t>
            </a:r>
          </a:p>
        </p:txBody>
      </p:sp>
      <p:sp>
        <p:nvSpPr>
          <p:cNvPr id="15" name="object 5">
            <a:extLst>
              <a:ext uri="{FF2B5EF4-FFF2-40B4-BE49-F238E27FC236}">
                <a16:creationId xmlns:a16="http://schemas.microsoft.com/office/drawing/2014/main" id="{E0CE8A70-4552-36BE-A4D2-FCB52854E044}"/>
              </a:ext>
            </a:extLst>
          </p:cNvPr>
          <p:cNvSpPr/>
          <p:nvPr/>
        </p:nvSpPr>
        <p:spPr>
          <a:xfrm>
            <a:off x="12439" y="6614214"/>
            <a:ext cx="9144000" cy="247268"/>
          </a:xfrm>
          <a:custGeom>
            <a:avLst/>
            <a:gdLst/>
            <a:ahLst/>
            <a:cxnLst/>
            <a:rect l="l" t="t" r="r" b="b"/>
            <a:pathLst>
              <a:path w="7560309" h="180340">
                <a:moveTo>
                  <a:pt x="7559992" y="0"/>
                </a:moveTo>
                <a:lnTo>
                  <a:pt x="0" y="0"/>
                </a:lnTo>
                <a:lnTo>
                  <a:pt x="0" y="179997"/>
                </a:lnTo>
                <a:lnTo>
                  <a:pt x="7559992" y="179997"/>
                </a:lnTo>
                <a:lnTo>
                  <a:pt x="7559992" y="0"/>
                </a:lnTo>
                <a:close/>
              </a:path>
            </a:pathLst>
          </a:custGeom>
          <a:solidFill>
            <a:srgbClr val="95C11F"/>
          </a:solidFill>
        </p:spPr>
        <p:txBody>
          <a:bodyPr wrap="square" lIns="0" tIns="0" rIns="0" bIns="0" rtlCol="0"/>
          <a:lstStyle/>
          <a:p>
            <a:endParaRPr sz="1247"/>
          </a:p>
        </p:txBody>
      </p:sp>
      <p:sp>
        <p:nvSpPr>
          <p:cNvPr id="18" name="Textfeld 17">
            <a:extLst>
              <a:ext uri="{FF2B5EF4-FFF2-40B4-BE49-F238E27FC236}">
                <a16:creationId xmlns:a16="http://schemas.microsoft.com/office/drawing/2014/main" id="{5CA05A6F-1A2C-15BE-3E38-71D1FA8EB8C3}"/>
              </a:ext>
            </a:extLst>
          </p:cNvPr>
          <p:cNvSpPr txBox="1"/>
          <p:nvPr/>
        </p:nvSpPr>
        <p:spPr>
          <a:xfrm>
            <a:off x="7749793" y="-45598"/>
            <a:ext cx="1471905" cy="262829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kumimoji="0" lang="de-AT" sz="1108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  <a:hlinkClick r:id="rId2"/>
              </a:rPr>
              <a:t>www.övlsb.at</a:t>
            </a:r>
            <a:r>
              <a:rPr kumimoji="0" lang="de-AT" sz="1108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 </a:t>
            </a:r>
            <a:r>
              <a:rPr kumimoji="0" lang="de-AT" sz="1108" b="0" i="0" u="none" strike="noStrike" kern="1200" cap="none" spc="0" normalizeH="0" baseline="0" noProof="0" dirty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| 2025</a:t>
            </a:r>
            <a:r>
              <a:rPr kumimoji="0" lang="de-AT" sz="1108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 </a:t>
            </a:r>
            <a:endParaRPr lang="de-AT" dirty="0"/>
          </a:p>
        </p:txBody>
      </p:sp>
      <p:pic>
        <p:nvPicPr>
          <p:cNvPr id="14" name="Grafik 13">
            <a:extLst>
              <a:ext uri="{FF2B5EF4-FFF2-40B4-BE49-F238E27FC236}">
                <a16:creationId xmlns:a16="http://schemas.microsoft.com/office/drawing/2014/main" id="{8BFCECD3-2E55-429C-BB71-569ED644FC40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89702" y="5341641"/>
            <a:ext cx="926885" cy="1188314"/>
          </a:xfrm>
          <a:prstGeom prst="rect">
            <a:avLst/>
          </a:prstGeom>
        </p:spPr>
      </p:pic>
      <p:sp>
        <p:nvSpPr>
          <p:cNvPr id="16" name="Textfeld 15">
            <a:extLst>
              <a:ext uri="{FF2B5EF4-FFF2-40B4-BE49-F238E27FC236}">
                <a16:creationId xmlns:a16="http://schemas.microsoft.com/office/drawing/2014/main" id="{7C53A880-3007-1570-9742-FDD45089F396}"/>
              </a:ext>
            </a:extLst>
          </p:cNvPr>
          <p:cNvSpPr txBox="1"/>
          <p:nvPr/>
        </p:nvSpPr>
        <p:spPr>
          <a:xfrm>
            <a:off x="-145701" y="6573897"/>
            <a:ext cx="3082710" cy="34823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de-AT" sz="1663" b="1" dirty="0">
                <a:solidFill>
                  <a:schemeClr val="bg1"/>
                </a:solidFill>
              </a:rPr>
              <a:t>Virtuelle BGF-Messe 2025</a:t>
            </a:r>
          </a:p>
        </p:txBody>
      </p:sp>
      <p:sp>
        <p:nvSpPr>
          <p:cNvPr id="11" name="Textfeld 10">
            <a:extLst>
              <a:ext uri="{FF2B5EF4-FFF2-40B4-BE49-F238E27FC236}">
                <a16:creationId xmlns:a16="http://schemas.microsoft.com/office/drawing/2014/main" id="{42FF06E5-E9D0-35C3-338B-4E53F9BEB18A}"/>
              </a:ext>
            </a:extLst>
          </p:cNvPr>
          <p:cNvSpPr txBox="1"/>
          <p:nvPr/>
        </p:nvSpPr>
        <p:spPr>
          <a:xfrm>
            <a:off x="944389" y="870381"/>
            <a:ext cx="7280099" cy="464742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de-AT" sz="3200" b="1" dirty="0">
                <a:solidFill>
                  <a:srgbClr val="95C11F"/>
                </a:solidFill>
              </a:rPr>
              <a:t>Psychosoziale Beratung in Unternehmen</a:t>
            </a:r>
          </a:p>
          <a:p>
            <a:pPr algn="ctr"/>
            <a:endParaRPr lang="de-AT" sz="1600" dirty="0"/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Char char="•"/>
              <a:tabLst/>
            </a:pPr>
            <a:r>
              <a:rPr lang="de-DE" altLang="de-DE" sz="1600" b="1" dirty="0">
                <a:latin typeface="Arial" panose="020B0604020202020204" pitchFamily="34" charset="0"/>
              </a:rPr>
              <a:t>Förderung eines gesunden Arbeitsklimas</a:t>
            </a:r>
            <a:r>
              <a:rPr kumimoji="0" lang="de-DE" altLang="de-DE" sz="16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: </a:t>
            </a: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tabLst/>
            </a:pPr>
            <a:endParaRPr lang="de-DE" altLang="de-DE" sz="1600" dirty="0">
              <a:latin typeface="Arial" panose="020B0604020202020204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tabLst/>
            </a:pPr>
            <a:r>
              <a:rPr kumimoji="0" lang="de-DE" altLang="de-DE" sz="14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Unterstützung: kooperative, wertschätzende Kommunikation</a:t>
            </a: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tabLst/>
            </a:pPr>
            <a:r>
              <a:rPr lang="de-DE" altLang="de-DE" sz="1400" dirty="0">
                <a:latin typeface="Arial" panose="020B0604020202020204" pitchFamily="34" charset="0"/>
              </a:rPr>
              <a:t>                        Stärkung</a:t>
            </a:r>
            <a:r>
              <a:rPr kumimoji="0" lang="de-DE" altLang="de-DE" sz="14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 des „Wir-Gefühl“ im Team</a:t>
            </a: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tabLst/>
            </a:pPr>
            <a:endParaRPr kumimoji="0" lang="de-DE" altLang="de-DE" sz="105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tabLst/>
            </a:pPr>
            <a:r>
              <a:rPr kumimoji="0" lang="de-DE" altLang="de-DE" sz="14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Individuelles Coaching, Workshops</a:t>
            </a: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tabLst/>
            </a:pPr>
            <a:endParaRPr kumimoji="0" lang="de-DE" altLang="de-DE" sz="105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tabLst/>
            </a:pPr>
            <a:r>
              <a:rPr lang="de-DE" altLang="de-DE" sz="1400" dirty="0">
                <a:latin typeface="Arial" panose="020B0604020202020204" pitchFamily="34" charset="0"/>
              </a:rPr>
              <a:t>Ziel: </a:t>
            </a:r>
            <a:r>
              <a:rPr kumimoji="0" lang="de-DE" altLang="de-DE" sz="14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eine Kultur des Vertrauens, der Anerkennung und der gegenseitigen </a:t>
            </a: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tabLst/>
            </a:pPr>
            <a:r>
              <a:rPr lang="de-DE" altLang="de-DE" sz="1400" dirty="0">
                <a:latin typeface="Arial" panose="020B0604020202020204" pitchFamily="34" charset="0"/>
              </a:rPr>
              <a:t>        </a:t>
            </a:r>
            <a:r>
              <a:rPr kumimoji="0" lang="de-DE" altLang="de-DE" sz="14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zu etablieren.</a:t>
            </a:r>
            <a:br>
              <a:rPr kumimoji="0" lang="de-DE" altLang="de-DE" sz="16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</a:br>
            <a:endParaRPr kumimoji="0" lang="de-DE" altLang="de-DE" sz="16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Char char="•"/>
              <a:tabLst/>
            </a:pPr>
            <a:r>
              <a:rPr kumimoji="0" lang="de-DE" altLang="de-DE" sz="1600" b="1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Work-Life-Balance und Ressourcenförderung</a:t>
            </a:r>
            <a:r>
              <a:rPr kumimoji="0" lang="de-DE" altLang="de-DE" sz="16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: </a:t>
            </a: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tabLst/>
            </a:pPr>
            <a:endParaRPr lang="de-DE" altLang="de-DE" sz="1600" dirty="0">
              <a:latin typeface="Arial" panose="020B0604020202020204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tabLst/>
            </a:pPr>
            <a:r>
              <a:rPr lang="de-DE" altLang="de-DE" sz="1400" dirty="0">
                <a:latin typeface="Arial" panose="020B0604020202020204" pitchFamily="34" charset="0"/>
              </a:rPr>
              <a:t>Methoden</a:t>
            </a:r>
            <a:r>
              <a:rPr kumimoji="0" lang="de-DE" altLang="de-DE" sz="14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, </a:t>
            </a:r>
            <a:r>
              <a:rPr lang="de-DE" altLang="de-DE" sz="1400" dirty="0">
                <a:latin typeface="Arial" panose="020B0604020202020204" pitchFamily="34" charset="0"/>
              </a:rPr>
              <a:t>um eine </a:t>
            </a:r>
            <a:r>
              <a:rPr kumimoji="0" lang="de-DE" altLang="de-DE" sz="14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gesunde Balance zwischen Arbeit und Privatleben zu finden.</a:t>
            </a: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tabLst/>
            </a:pPr>
            <a:endParaRPr lang="de-DE" altLang="de-DE" sz="1050" dirty="0">
              <a:latin typeface="Arial" panose="020B0604020202020204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tabLst/>
            </a:pPr>
            <a:r>
              <a:rPr kumimoji="0" lang="de-DE" altLang="de-DE" sz="14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Individuelles Coaching, Workshops</a:t>
            </a: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tabLst/>
            </a:pPr>
            <a:endParaRPr lang="de-DE" altLang="de-DE" sz="1050" dirty="0">
              <a:latin typeface="Arial" panose="020B0604020202020204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tabLst/>
            </a:pPr>
            <a:r>
              <a:rPr kumimoji="0" lang="de-DE" altLang="de-DE" sz="14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Ziel: Stärkung persönlicher und beruflicher Ressourcen</a:t>
            </a: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tabLst/>
            </a:pPr>
            <a:r>
              <a:rPr lang="de-DE" altLang="de-DE" sz="1400" dirty="0">
                <a:latin typeface="Arial" panose="020B0604020202020204" pitchFamily="34" charset="0"/>
              </a:rPr>
              <a:t>        Entwicklung  eines n</a:t>
            </a:r>
            <a:r>
              <a:rPr kumimoji="0" lang="de-DE" altLang="de-DE" sz="14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achhaltigen Energie- und Zeitmanagements</a:t>
            </a:r>
            <a:endParaRPr lang="de-AT" sz="2400" dirty="0"/>
          </a:p>
        </p:txBody>
      </p:sp>
      <p:pic>
        <p:nvPicPr>
          <p:cNvPr id="2" name="Grafik 1" descr="Ein Bild, das Text, Schrift, Poster, Grafikdesign enthält.&#10;&#10;Automatisch generierte Beschreibung">
            <a:extLst>
              <a:ext uri="{FF2B5EF4-FFF2-40B4-BE49-F238E27FC236}">
                <a16:creationId xmlns:a16="http://schemas.microsoft.com/office/drawing/2014/main" id="{DB7DD5E6-9CE2-D91C-B1CF-A2C561D76765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89702" y="325384"/>
            <a:ext cx="1077893" cy="37959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72680052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CCF7628C-50A6-45D0-CBC7-E43E7BBF5B22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object 5">
            <a:extLst>
              <a:ext uri="{FF2B5EF4-FFF2-40B4-BE49-F238E27FC236}">
                <a16:creationId xmlns:a16="http://schemas.microsoft.com/office/drawing/2014/main" id="{54F23BD3-4730-B891-6351-22A7486A8EC5}"/>
              </a:ext>
            </a:extLst>
          </p:cNvPr>
          <p:cNvSpPr/>
          <p:nvPr/>
        </p:nvSpPr>
        <p:spPr>
          <a:xfrm>
            <a:off x="0" y="-41626"/>
            <a:ext cx="9144000" cy="247268"/>
          </a:xfrm>
          <a:custGeom>
            <a:avLst/>
            <a:gdLst/>
            <a:ahLst/>
            <a:cxnLst/>
            <a:rect l="l" t="t" r="r" b="b"/>
            <a:pathLst>
              <a:path w="7560309" h="180340">
                <a:moveTo>
                  <a:pt x="7559992" y="0"/>
                </a:moveTo>
                <a:lnTo>
                  <a:pt x="0" y="0"/>
                </a:lnTo>
                <a:lnTo>
                  <a:pt x="0" y="179997"/>
                </a:lnTo>
                <a:lnTo>
                  <a:pt x="7559992" y="179997"/>
                </a:lnTo>
                <a:lnTo>
                  <a:pt x="7559992" y="0"/>
                </a:lnTo>
                <a:close/>
              </a:path>
            </a:pathLst>
          </a:custGeom>
          <a:solidFill>
            <a:srgbClr val="95C11F"/>
          </a:solidFill>
        </p:spPr>
        <p:txBody>
          <a:bodyPr wrap="square" lIns="0" tIns="0" rIns="0" bIns="0" rtlCol="0"/>
          <a:lstStyle/>
          <a:p>
            <a:endParaRPr sz="1247"/>
          </a:p>
        </p:txBody>
      </p:sp>
      <p:sp>
        <p:nvSpPr>
          <p:cNvPr id="12" name="Textfeld 11">
            <a:extLst>
              <a:ext uri="{FF2B5EF4-FFF2-40B4-BE49-F238E27FC236}">
                <a16:creationId xmlns:a16="http://schemas.microsoft.com/office/drawing/2014/main" id="{950882E2-BA48-7105-E897-4459A49AE48D}"/>
              </a:ext>
            </a:extLst>
          </p:cNvPr>
          <p:cNvSpPr txBox="1"/>
          <p:nvPr/>
        </p:nvSpPr>
        <p:spPr>
          <a:xfrm>
            <a:off x="6716684" y="228821"/>
            <a:ext cx="2439755" cy="28424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de-AT" sz="1247" b="1" dirty="0">
                <a:solidFill>
                  <a:srgbClr val="95C11F"/>
                </a:solidFill>
              </a:rPr>
              <a:t>Stephanie Niederhuber | ÖVLSB</a:t>
            </a:r>
          </a:p>
        </p:txBody>
      </p:sp>
      <p:sp>
        <p:nvSpPr>
          <p:cNvPr id="15" name="object 5">
            <a:extLst>
              <a:ext uri="{FF2B5EF4-FFF2-40B4-BE49-F238E27FC236}">
                <a16:creationId xmlns:a16="http://schemas.microsoft.com/office/drawing/2014/main" id="{F1CC0661-3733-145C-0628-CDC987EF9035}"/>
              </a:ext>
            </a:extLst>
          </p:cNvPr>
          <p:cNvSpPr/>
          <p:nvPr/>
        </p:nvSpPr>
        <p:spPr>
          <a:xfrm>
            <a:off x="12439" y="6614214"/>
            <a:ext cx="9144000" cy="247268"/>
          </a:xfrm>
          <a:custGeom>
            <a:avLst/>
            <a:gdLst/>
            <a:ahLst/>
            <a:cxnLst/>
            <a:rect l="l" t="t" r="r" b="b"/>
            <a:pathLst>
              <a:path w="7560309" h="180340">
                <a:moveTo>
                  <a:pt x="7559992" y="0"/>
                </a:moveTo>
                <a:lnTo>
                  <a:pt x="0" y="0"/>
                </a:lnTo>
                <a:lnTo>
                  <a:pt x="0" y="179997"/>
                </a:lnTo>
                <a:lnTo>
                  <a:pt x="7559992" y="179997"/>
                </a:lnTo>
                <a:lnTo>
                  <a:pt x="7559992" y="0"/>
                </a:lnTo>
                <a:close/>
              </a:path>
            </a:pathLst>
          </a:custGeom>
          <a:solidFill>
            <a:srgbClr val="95C11F"/>
          </a:solidFill>
        </p:spPr>
        <p:txBody>
          <a:bodyPr wrap="square" lIns="0" tIns="0" rIns="0" bIns="0" rtlCol="0"/>
          <a:lstStyle/>
          <a:p>
            <a:endParaRPr sz="1247"/>
          </a:p>
        </p:txBody>
      </p:sp>
      <p:sp>
        <p:nvSpPr>
          <p:cNvPr id="18" name="Textfeld 17">
            <a:extLst>
              <a:ext uri="{FF2B5EF4-FFF2-40B4-BE49-F238E27FC236}">
                <a16:creationId xmlns:a16="http://schemas.microsoft.com/office/drawing/2014/main" id="{856C90EA-7F8D-DAD3-8E9E-80D441B02D65}"/>
              </a:ext>
            </a:extLst>
          </p:cNvPr>
          <p:cNvSpPr txBox="1"/>
          <p:nvPr/>
        </p:nvSpPr>
        <p:spPr>
          <a:xfrm>
            <a:off x="7749793" y="-45598"/>
            <a:ext cx="1471905" cy="262829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kumimoji="0" lang="de-AT" sz="1108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  <a:hlinkClick r:id="rId2"/>
              </a:rPr>
              <a:t>www.övlsb.at</a:t>
            </a:r>
            <a:r>
              <a:rPr kumimoji="0" lang="de-AT" sz="1108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 </a:t>
            </a:r>
            <a:r>
              <a:rPr kumimoji="0" lang="de-AT" sz="1108" b="0" i="0" u="none" strike="noStrike" kern="1200" cap="none" spc="0" normalizeH="0" baseline="0" noProof="0" dirty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| 2025</a:t>
            </a:r>
            <a:r>
              <a:rPr kumimoji="0" lang="de-AT" sz="1108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 </a:t>
            </a:r>
            <a:endParaRPr lang="de-AT" dirty="0"/>
          </a:p>
        </p:txBody>
      </p:sp>
      <p:pic>
        <p:nvPicPr>
          <p:cNvPr id="14" name="Grafik 13">
            <a:extLst>
              <a:ext uri="{FF2B5EF4-FFF2-40B4-BE49-F238E27FC236}">
                <a16:creationId xmlns:a16="http://schemas.microsoft.com/office/drawing/2014/main" id="{2F98A984-7428-4E68-2099-492E5D564FD7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89702" y="5341641"/>
            <a:ext cx="926885" cy="1188314"/>
          </a:xfrm>
          <a:prstGeom prst="rect">
            <a:avLst/>
          </a:prstGeom>
        </p:spPr>
      </p:pic>
      <p:sp>
        <p:nvSpPr>
          <p:cNvPr id="16" name="Textfeld 15">
            <a:extLst>
              <a:ext uri="{FF2B5EF4-FFF2-40B4-BE49-F238E27FC236}">
                <a16:creationId xmlns:a16="http://schemas.microsoft.com/office/drawing/2014/main" id="{50A4AA8E-0DD3-6905-EE31-49FEAC267AFA}"/>
              </a:ext>
            </a:extLst>
          </p:cNvPr>
          <p:cNvSpPr txBox="1"/>
          <p:nvPr/>
        </p:nvSpPr>
        <p:spPr>
          <a:xfrm>
            <a:off x="-145701" y="6573897"/>
            <a:ext cx="3082710" cy="34823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de-AT" sz="1663" b="1" dirty="0">
                <a:solidFill>
                  <a:schemeClr val="bg1"/>
                </a:solidFill>
              </a:rPr>
              <a:t>Virtuelle BGF-Messe 2025</a:t>
            </a:r>
          </a:p>
        </p:txBody>
      </p:sp>
      <p:sp>
        <p:nvSpPr>
          <p:cNvPr id="11" name="Textfeld 10">
            <a:extLst>
              <a:ext uri="{FF2B5EF4-FFF2-40B4-BE49-F238E27FC236}">
                <a16:creationId xmlns:a16="http://schemas.microsoft.com/office/drawing/2014/main" id="{8DF41FC5-2C72-462C-F6EF-E331B53FD1A1}"/>
              </a:ext>
            </a:extLst>
          </p:cNvPr>
          <p:cNvSpPr txBox="1"/>
          <p:nvPr/>
        </p:nvSpPr>
        <p:spPr>
          <a:xfrm>
            <a:off x="944389" y="870381"/>
            <a:ext cx="7966855" cy="280846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de-AT" sz="3200" b="1" dirty="0">
                <a:solidFill>
                  <a:srgbClr val="95C11F"/>
                </a:solidFill>
              </a:rPr>
              <a:t>Psychosoziale Beratung in Unternehmen</a:t>
            </a:r>
          </a:p>
          <a:p>
            <a:pPr algn="ctr"/>
            <a:endParaRPr lang="de-AT" sz="1600" dirty="0"/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Char char="•"/>
              <a:tabLst/>
            </a:pPr>
            <a:r>
              <a:rPr lang="de-DE" altLang="de-DE" sz="1600" b="1" dirty="0">
                <a:latin typeface="Arial" panose="020B0604020202020204" pitchFamily="34" charset="0"/>
              </a:rPr>
              <a:t>Schaffung partizipativer Strukturen </a:t>
            </a:r>
            <a:r>
              <a:rPr kumimoji="0" lang="de-DE" altLang="de-DE" sz="16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: </a:t>
            </a: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tabLst/>
            </a:pPr>
            <a:endParaRPr lang="de-DE" altLang="de-DE" sz="1600" dirty="0">
              <a:latin typeface="Arial" panose="020B0604020202020204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tabLst/>
            </a:pPr>
            <a:r>
              <a:rPr kumimoji="0" lang="de-DE" altLang="de-DE" sz="1400" b="0" i="0" u="none" strike="noStrike" cap="none" normalizeH="0" baseline="0" dirty="0" err="1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Soziokrates</a:t>
            </a:r>
            <a:endParaRPr kumimoji="0" lang="de-DE" altLang="de-DE" sz="14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tabLst/>
            </a:pPr>
            <a:r>
              <a:rPr lang="de-DE" altLang="de-DE" sz="1400" dirty="0">
                <a:latin typeface="Arial" panose="020B0604020202020204" pitchFamily="34" charset="0"/>
              </a:rPr>
              <a:t>      </a:t>
            </a:r>
            <a:endParaRPr kumimoji="0" lang="de-DE" altLang="de-DE" sz="105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tabLst/>
            </a:pPr>
            <a:r>
              <a:rPr kumimoji="0" lang="de-DE" altLang="de-DE" sz="14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Einbindung der Mitarbeitenden in Entscheidungsprozesse</a:t>
            </a: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tabLst/>
            </a:pPr>
            <a:endParaRPr kumimoji="0" lang="de-DE" altLang="de-DE" sz="105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tabLst/>
            </a:pPr>
            <a:r>
              <a:rPr lang="de-DE" altLang="de-DE" sz="1400" dirty="0">
                <a:latin typeface="Arial" panose="020B0604020202020204" pitchFamily="34" charset="0"/>
              </a:rPr>
              <a:t>Ziel: </a:t>
            </a:r>
            <a:r>
              <a:rPr kumimoji="0" lang="de-DE" altLang="de-DE" sz="14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Stärkung ihres Engagement</a:t>
            </a:r>
            <a:r>
              <a:rPr lang="de-DE" altLang="de-DE" sz="1400" dirty="0">
                <a:latin typeface="Arial" panose="020B0604020202020204" pitchFamily="34" charset="0"/>
              </a:rPr>
              <a:t>s </a:t>
            </a:r>
            <a:r>
              <a:rPr kumimoji="0" lang="de-DE" altLang="de-DE" sz="14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und ihrer Zugehörigkeit.</a:t>
            </a: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tabLst/>
            </a:pPr>
            <a:r>
              <a:rPr lang="de-DE" altLang="de-DE" sz="1400" dirty="0">
                <a:latin typeface="Arial" panose="020B0604020202020204" pitchFamily="34" charset="0"/>
              </a:rPr>
              <a:t>        </a:t>
            </a:r>
            <a:r>
              <a:rPr kumimoji="0" lang="de-DE" altLang="de-DE" sz="14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Steigerung des allgemeinen Wohlbefindens und der Motivation.</a:t>
            </a:r>
            <a:br>
              <a:rPr kumimoji="0" lang="de-DE" altLang="de-DE" sz="16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</a:br>
            <a:endParaRPr kumimoji="0" lang="de-DE" altLang="de-DE" sz="16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</a:endParaRPr>
          </a:p>
        </p:txBody>
      </p:sp>
      <p:pic>
        <p:nvPicPr>
          <p:cNvPr id="2" name="Grafik 1" descr="Ein Bild, das Text, Schrift, Poster, Grafikdesign enthält.&#10;&#10;Automatisch generierte Beschreibung">
            <a:extLst>
              <a:ext uri="{FF2B5EF4-FFF2-40B4-BE49-F238E27FC236}">
                <a16:creationId xmlns:a16="http://schemas.microsoft.com/office/drawing/2014/main" id="{F404A50E-FC41-FFA5-5C51-57802ADA5ABB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89702" y="325384"/>
            <a:ext cx="1077893" cy="37959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50714728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632513B0-F879-59C3-40D0-810CC9E3C31B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object 5">
            <a:extLst>
              <a:ext uri="{FF2B5EF4-FFF2-40B4-BE49-F238E27FC236}">
                <a16:creationId xmlns:a16="http://schemas.microsoft.com/office/drawing/2014/main" id="{15208AE2-C2AB-B255-7E98-D482E55F0AC9}"/>
              </a:ext>
            </a:extLst>
          </p:cNvPr>
          <p:cNvSpPr/>
          <p:nvPr/>
        </p:nvSpPr>
        <p:spPr>
          <a:xfrm>
            <a:off x="0" y="-41626"/>
            <a:ext cx="9144000" cy="247268"/>
          </a:xfrm>
          <a:custGeom>
            <a:avLst/>
            <a:gdLst/>
            <a:ahLst/>
            <a:cxnLst/>
            <a:rect l="l" t="t" r="r" b="b"/>
            <a:pathLst>
              <a:path w="7560309" h="180340">
                <a:moveTo>
                  <a:pt x="7559992" y="0"/>
                </a:moveTo>
                <a:lnTo>
                  <a:pt x="0" y="0"/>
                </a:lnTo>
                <a:lnTo>
                  <a:pt x="0" y="179997"/>
                </a:lnTo>
                <a:lnTo>
                  <a:pt x="7559992" y="179997"/>
                </a:lnTo>
                <a:lnTo>
                  <a:pt x="7559992" y="0"/>
                </a:lnTo>
                <a:close/>
              </a:path>
            </a:pathLst>
          </a:custGeom>
          <a:solidFill>
            <a:srgbClr val="95C11F"/>
          </a:solidFill>
        </p:spPr>
        <p:txBody>
          <a:bodyPr wrap="square" lIns="0" tIns="0" rIns="0" bIns="0" rtlCol="0"/>
          <a:lstStyle/>
          <a:p>
            <a:endParaRPr sz="1247"/>
          </a:p>
        </p:txBody>
      </p:sp>
      <p:sp>
        <p:nvSpPr>
          <p:cNvPr id="12" name="Textfeld 11">
            <a:extLst>
              <a:ext uri="{FF2B5EF4-FFF2-40B4-BE49-F238E27FC236}">
                <a16:creationId xmlns:a16="http://schemas.microsoft.com/office/drawing/2014/main" id="{39A93FA1-634F-6E31-B24B-04B3594C847D}"/>
              </a:ext>
            </a:extLst>
          </p:cNvPr>
          <p:cNvSpPr txBox="1"/>
          <p:nvPr/>
        </p:nvSpPr>
        <p:spPr>
          <a:xfrm>
            <a:off x="6716684" y="228821"/>
            <a:ext cx="2439755" cy="28424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de-AT" sz="1247" b="1" dirty="0">
                <a:solidFill>
                  <a:srgbClr val="95C11F"/>
                </a:solidFill>
              </a:rPr>
              <a:t>Stephanie Niederhuber | ÖVLSB</a:t>
            </a:r>
          </a:p>
        </p:txBody>
      </p:sp>
      <p:sp>
        <p:nvSpPr>
          <p:cNvPr id="15" name="object 5">
            <a:extLst>
              <a:ext uri="{FF2B5EF4-FFF2-40B4-BE49-F238E27FC236}">
                <a16:creationId xmlns:a16="http://schemas.microsoft.com/office/drawing/2014/main" id="{F48D998C-2050-7BCB-C754-EEA656849045}"/>
              </a:ext>
            </a:extLst>
          </p:cNvPr>
          <p:cNvSpPr/>
          <p:nvPr/>
        </p:nvSpPr>
        <p:spPr>
          <a:xfrm>
            <a:off x="12439" y="6614214"/>
            <a:ext cx="9144000" cy="247268"/>
          </a:xfrm>
          <a:custGeom>
            <a:avLst/>
            <a:gdLst/>
            <a:ahLst/>
            <a:cxnLst/>
            <a:rect l="l" t="t" r="r" b="b"/>
            <a:pathLst>
              <a:path w="7560309" h="180340">
                <a:moveTo>
                  <a:pt x="7559992" y="0"/>
                </a:moveTo>
                <a:lnTo>
                  <a:pt x="0" y="0"/>
                </a:lnTo>
                <a:lnTo>
                  <a:pt x="0" y="179997"/>
                </a:lnTo>
                <a:lnTo>
                  <a:pt x="7559992" y="179997"/>
                </a:lnTo>
                <a:lnTo>
                  <a:pt x="7559992" y="0"/>
                </a:lnTo>
                <a:close/>
              </a:path>
            </a:pathLst>
          </a:custGeom>
          <a:solidFill>
            <a:srgbClr val="95C11F"/>
          </a:solidFill>
        </p:spPr>
        <p:txBody>
          <a:bodyPr wrap="square" lIns="0" tIns="0" rIns="0" bIns="0" rtlCol="0"/>
          <a:lstStyle/>
          <a:p>
            <a:endParaRPr sz="1247"/>
          </a:p>
        </p:txBody>
      </p:sp>
      <p:sp>
        <p:nvSpPr>
          <p:cNvPr id="18" name="Textfeld 17">
            <a:extLst>
              <a:ext uri="{FF2B5EF4-FFF2-40B4-BE49-F238E27FC236}">
                <a16:creationId xmlns:a16="http://schemas.microsoft.com/office/drawing/2014/main" id="{8496D859-5034-DC53-798E-AF8A1A0DB3DB}"/>
              </a:ext>
            </a:extLst>
          </p:cNvPr>
          <p:cNvSpPr txBox="1"/>
          <p:nvPr/>
        </p:nvSpPr>
        <p:spPr>
          <a:xfrm>
            <a:off x="7749793" y="-45598"/>
            <a:ext cx="1471905" cy="262829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kumimoji="0" lang="de-AT" sz="1108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  <a:hlinkClick r:id="rId2"/>
              </a:rPr>
              <a:t>www.övlsb.at</a:t>
            </a:r>
            <a:r>
              <a:rPr kumimoji="0" lang="de-AT" sz="1108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 </a:t>
            </a:r>
            <a:r>
              <a:rPr kumimoji="0" lang="de-AT" sz="1108" b="0" i="0" u="none" strike="noStrike" kern="1200" cap="none" spc="0" normalizeH="0" baseline="0" noProof="0" dirty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| 2025</a:t>
            </a:r>
            <a:r>
              <a:rPr kumimoji="0" lang="de-AT" sz="1108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 </a:t>
            </a:r>
            <a:endParaRPr lang="de-AT" dirty="0"/>
          </a:p>
        </p:txBody>
      </p:sp>
      <p:pic>
        <p:nvPicPr>
          <p:cNvPr id="14" name="Grafik 13">
            <a:extLst>
              <a:ext uri="{FF2B5EF4-FFF2-40B4-BE49-F238E27FC236}">
                <a16:creationId xmlns:a16="http://schemas.microsoft.com/office/drawing/2014/main" id="{50E4FDA3-7671-2346-8458-54EC870A393B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89702" y="5341641"/>
            <a:ext cx="926885" cy="1188314"/>
          </a:xfrm>
          <a:prstGeom prst="rect">
            <a:avLst/>
          </a:prstGeom>
        </p:spPr>
      </p:pic>
      <p:sp>
        <p:nvSpPr>
          <p:cNvPr id="16" name="Textfeld 15">
            <a:extLst>
              <a:ext uri="{FF2B5EF4-FFF2-40B4-BE49-F238E27FC236}">
                <a16:creationId xmlns:a16="http://schemas.microsoft.com/office/drawing/2014/main" id="{4FFAB3E6-CB04-DE3E-B6AE-B84A53EA7349}"/>
              </a:ext>
            </a:extLst>
          </p:cNvPr>
          <p:cNvSpPr txBox="1"/>
          <p:nvPr/>
        </p:nvSpPr>
        <p:spPr>
          <a:xfrm>
            <a:off x="-145701" y="6573897"/>
            <a:ext cx="3082710" cy="34823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de-AT" sz="1663" b="1" dirty="0">
                <a:solidFill>
                  <a:schemeClr val="bg1"/>
                </a:solidFill>
              </a:rPr>
              <a:t>Virtuelle BGF-Messe 2025</a:t>
            </a:r>
          </a:p>
        </p:txBody>
      </p:sp>
      <p:sp>
        <p:nvSpPr>
          <p:cNvPr id="11" name="Textfeld 10">
            <a:extLst>
              <a:ext uri="{FF2B5EF4-FFF2-40B4-BE49-F238E27FC236}">
                <a16:creationId xmlns:a16="http://schemas.microsoft.com/office/drawing/2014/main" id="{9ED19941-717D-B215-D206-AB18A2D8F40E}"/>
              </a:ext>
            </a:extLst>
          </p:cNvPr>
          <p:cNvSpPr txBox="1"/>
          <p:nvPr/>
        </p:nvSpPr>
        <p:spPr>
          <a:xfrm>
            <a:off x="944389" y="870381"/>
            <a:ext cx="7966855" cy="453970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de-AT" sz="3200" b="1" dirty="0">
                <a:solidFill>
                  <a:srgbClr val="95C11F"/>
                </a:solidFill>
              </a:rPr>
              <a:t>Psychosoziale Beratung in Unternehmen</a:t>
            </a:r>
          </a:p>
          <a:p>
            <a:pPr algn="ctr"/>
            <a:endParaRPr lang="de-AT" sz="1600" dirty="0"/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Char char="•"/>
              <a:tabLst/>
            </a:pPr>
            <a:r>
              <a:rPr lang="de-DE" altLang="de-DE" sz="1600" b="1" dirty="0">
                <a:latin typeface="Arial" panose="020B0604020202020204" pitchFamily="34" charset="0"/>
              </a:rPr>
              <a:t>Schaffung partizipativer Strukturen </a:t>
            </a:r>
            <a:r>
              <a:rPr kumimoji="0" lang="de-DE" altLang="de-DE" sz="16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: </a:t>
            </a: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tabLst/>
            </a:pPr>
            <a:endParaRPr lang="de-DE" altLang="de-DE" sz="1600" dirty="0">
              <a:latin typeface="Arial" panose="020B0604020202020204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tabLst/>
            </a:pPr>
            <a:r>
              <a:rPr kumimoji="0" lang="de-DE" altLang="de-DE" sz="1400" b="0" i="0" u="none" strike="noStrike" cap="none" normalizeH="0" baseline="0" dirty="0" err="1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Soziokrates</a:t>
            </a:r>
            <a:endParaRPr kumimoji="0" lang="de-DE" altLang="de-DE" sz="14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tabLst/>
            </a:pPr>
            <a:r>
              <a:rPr lang="de-DE" altLang="de-DE" sz="1400" dirty="0">
                <a:latin typeface="Arial" panose="020B0604020202020204" pitchFamily="34" charset="0"/>
              </a:rPr>
              <a:t>      </a:t>
            </a:r>
            <a:endParaRPr kumimoji="0" lang="de-DE" altLang="de-DE" sz="105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tabLst/>
            </a:pPr>
            <a:r>
              <a:rPr kumimoji="0" lang="de-DE" altLang="de-DE" sz="14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Einbindung der Mitarbeitenden in Entscheidungsprozesse</a:t>
            </a: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tabLst/>
            </a:pPr>
            <a:endParaRPr kumimoji="0" lang="de-DE" altLang="de-DE" sz="105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tabLst/>
            </a:pPr>
            <a:r>
              <a:rPr lang="de-DE" altLang="de-DE" sz="1400" dirty="0">
                <a:latin typeface="Arial" panose="020B0604020202020204" pitchFamily="34" charset="0"/>
              </a:rPr>
              <a:t>Ziel: </a:t>
            </a:r>
            <a:r>
              <a:rPr kumimoji="0" lang="de-DE" altLang="de-DE" sz="14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Stärkung ihres Engagement</a:t>
            </a:r>
            <a:r>
              <a:rPr lang="de-DE" altLang="de-DE" sz="1400" dirty="0">
                <a:latin typeface="Arial" panose="020B0604020202020204" pitchFamily="34" charset="0"/>
              </a:rPr>
              <a:t>s </a:t>
            </a:r>
            <a:r>
              <a:rPr kumimoji="0" lang="de-DE" altLang="de-DE" sz="14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und ihrer Zugehörigkeit.</a:t>
            </a: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tabLst/>
            </a:pPr>
            <a:r>
              <a:rPr lang="de-DE" altLang="de-DE" sz="1400" dirty="0">
                <a:latin typeface="Arial" panose="020B0604020202020204" pitchFamily="34" charset="0"/>
              </a:rPr>
              <a:t>        </a:t>
            </a:r>
            <a:r>
              <a:rPr kumimoji="0" lang="de-DE" altLang="de-DE" sz="14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Steigerung des allgemeinen Wohlbefindens und der Motivation.</a:t>
            </a:r>
            <a:br>
              <a:rPr kumimoji="0" lang="de-DE" altLang="de-DE" sz="16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</a:br>
            <a:endParaRPr kumimoji="0" lang="de-DE" altLang="de-DE" sz="16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Char char="•"/>
              <a:tabLst/>
            </a:pPr>
            <a:r>
              <a:rPr kumimoji="0" lang="de-DE" altLang="de-DE" sz="1600" b="1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Training und Prävention</a:t>
            </a:r>
            <a:r>
              <a:rPr kumimoji="0" lang="de-DE" altLang="de-DE" sz="16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: </a:t>
            </a: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tabLst/>
            </a:pPr>
            <a:endParaRPr lang="de-DE" altLang="de-DE" sz="1600" dirty="0">
              <a:latin typeface="Arial" panose="020B0604020202020204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tabLst/>
            </a:pPr>
            <a:r>
              <a:rPr lang="de-DE" altLang="de-DE" sz="1400" dirty="0">
                <a:latin typeface="Arial" panose="020B0604020202020204" pitchFamily="34" charset="0"/>
              </a:rPr>
              <a:t>Schulungen zu Themen wie Stressbewältigung, Achtsamkeit, Selbstfürsorge und Kommunikation</a:t>
            </a: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tabLst/>
            </a:pPr>
            <a:r>
              <a:rPr lang="de-DE" altLang="de-DE" sz="1400" dirty="0">
                <a:latin typeface="Arial" panose="020B0604020202020204" pitchFamily="34" charset="0"/>
              </a:rPr>
              <a:t> </a:t>
            </a:r>
            <a:endParaRPr lang="de-DE" altLang="de-DE" sz="1050" dirty="0">
              <a:latin typeface="Arial" panose="020B0604020202020204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tabLst/>
            </a:pPr>
            <a:r>
              <a:rPr kumimoji="0" lang="de-DE" altLang="de-DE" sz="14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individuelle Belastbarkeit und das kollektive Wohlbefinden </a:t>
            </a: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tabLst/>
            </a:pPr>
            <a:endParaRPr lang="de-DE" altLang="de-DE" sz="1050" dirty="0">
              <a:latin typeface="Arial" panose="020B0604020202020204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tabLst/>
            </a:pPr>
            <a:r>
              <a:rPr kumimoji="0" lang="de-DE" altLang="de-DE" sz="14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Präventionsprogramme zur Verringerung langfristiger Ausfälle</a:t>
            </a: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tabLst/>
            </a:pPr>
            <a:r>
              <a:rPr kumimoji="0" lang="de-DE" altLang="de-DE" sz="14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durch stressbedingte Krankheiten</a:t>
            </a:r>
            <a:endParaRPr lang="de-AT" sz="2400" dirty="0"/>
          </a:p>
        </p:txBody>
      </p:sp>
      <p:pic>
        <p:nvPicPr>
          <p:cNvPr id="2" name="Grafik 1" descr="Ein Bild, das Text, Schrift, Poster, Grafikdesign enthält.&#10;&#10;Automatisch generierte Beschreibung">
            <a:extLst>
              <a:ext uri="{FF2B5EF4-FFF2-40B4-BE49-F238E27FC236}">
                <a16:creationId xmlns:a16="http://schemas.microsoft.com/office/drawing/2014/main" id="{6059FC38-32FE-463B-D156-3462D3B42FC4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89702" y="325384"/>
            <a:ext cx="1077893" cy="37959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28705209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40B2D224-0A43-AA21-CFDE-EB4EB87EADCD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object 5">
            <a:extLst>
              <a:ext uri="{FF2B5EF4-FFF2-40B4-BE49-F238E27FC236}">
                <a16:creationId xmlns:a16="http://schemas.microsoft.com/office/drawing/2014/main" id="{1B67F7E5-B2F2-4BDB-6BAE-DAFE51D8751D}"/>
              </a:ext>
            </a:extLst>
          </p:cNvPr>
          <p:cNvSpPr/>
          <p:nvPr/>
        </p:nvSpPr>
        <p:spPr>
          <a:xfrm>
            <a:off x="0" y="-41626"/>
            <a:ext cx="9144000" cy="247268"/>
          </a:xfrm>
          <a:custGeom>
            <a:avLst/>
            <a:gdLst/>
            <a:ahLst/>
            <a:cxnLst/>
            <a:rect l="l" t="t" r="r" b="b"/>
            <a:pathLst>
              <a:path w="7560309" h="180340">
                <a:moveTo>
                  <a:pt x="7559992" y="0"/>
                </a:moveTo>
                <a:lnTo>
                  <a:pt x="0" y="0"/>
                </a:lnTo>
                <a:lnTo>
                  <a:pt x="0" y="179997"/>
                </a:lnTo>
                <a:lnTo>
                  <a:pt x="7559992" y="179997"/>
                </a:lnTo>
                <a:lnTo>
                  <a:pt x="7559992" y="0"/>
                </a:lnTo>
                <a:close/>
              </a:path>
            </a:pathLst>
          </a:custGeom>
          <a:solidFill>
            <a:srgbClr val="95C11F"/>
          </a:solidFill>
        </p:spPr>
        <p:txBody>
          <a:bodyPr wrap="square" lIns="0" tIns="0" rIns="0" bIns="0" rtlCol="0"/>
          <a:lstStyle/>
          <a:p>
            <a:endParaRPr sz="1247"/>
          </a:p>
        </p:txBody>
      </p:sp>
      <p:sp>
        <p:nvSpPr>
          <p:cNvPr id="12" name="Textfeld 11">
            <a:extLst>
              <a:ext uri="{FF2B5EF4-FFF2-40B4-BE49-F238E27FC236}">
                <a16:creationId xmlns:a16="http://schemas.microsoft.com/office/drawing/2014/main" id="{B293BDEE-EEEE-F98B-762D-29B1D5ECFF23}"/>
              </a:ext>
            </a:extLst>
          </p:cNvPr>
          <p:cNvSpPr txBox="1"/>
          <p:nvPr/>
        </p:nvSpPr>
        <p:spPr>
          <a:xfrm>
            <a:off x="6716684" y="228821"/>
            <a:ext cx="2439755" cy="28424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de-AT" sz="1247" b="1" dirty="0">
                <a:solidFill>
                  <a:srgbClr val="95C11F"/>
                </a:solidFill>
              </a:rPr>
              <a:t>Stephanie Niederhuber | ÖVLSB</a:t>
            </a:r>
          </a:p>
        </p:txBody>
      </p:sp>
      <p:sp>
        <p:nvSpPr>
          <p:cNvPr id="15" name="object 5">
            <a:extLst>
              <a:ext uri="{FF2B5EF4-FFF2-40B4-BE49-F238E27FC236}">
                <a16:creationId xmlns:a16="http://schemas.microsoft.com/office/drawing/2014/main" id="{B1E05D8A-E1E1-349D-3964-35081D60FF47}"/>
              </a:ext>
            </a:extLst>
          </p:cNvPr>
          <p:cNvSpPr/>
          <p:nvPr/>
        </p:nvSpPr>
        <p:spPr>
          <a:xfrm>
            <a:off x="12439" y="6614214"/>
            <a:ext cx="9144000" cy="247268"/>
          </a:xfrm>
          <a:custGeom>
            <a:avLst/>
            <a:gdLst/>
            <a:ahLst/>
            <a:cxnLst/>
            <a:rect l="l" t="t" r="r" b="b"/>
            <a:pathLst>
              <a:path w="7560309" h="180340">
                <a:moveTo>
                  <a:pt x="7559992" y="0"/>
                </a:moveTo>
                <a:lnTo>
                  <a:pt x="0" y="0"/>
                </a:lnTo>
                <a:lnTo>
                  <a:pt x="0" y="179997"/>
                </a:lnTo>
                <a:lnTo>
                  <a:pt x="7559992" y="179997"/>
                </a:lnTo>
                <a:lnTo>
                  <a:pt x="7559992" y="0"/>
                </a:lnTo>
                <a:close/>
              </a:path>
            </a:pathLst>
          </a:custGeom>
          <a:solidFill>
            <a:srgbClr val="95C11F"/>
          </a:solidFill>
        </p:spPr>
        <p:txBody>
          <a:bodyPr wrap="square" lIns="0" tIns="0" rIns="0" bIns="0" rtlCol="0"/>
          <a:lstStyle/>
          <a:p>
            <a:endParaRPr sz="1247"/>
          </a:p>
        </p:txBody>
      </p:sp>
      <p:sp>
        <p:nvSpPr>
          <p:cNvPr id="18" name="Textfeld 17">
            <a:extLst>
              <a:ext uri="{FF2B5EF4-FFF2-40B4-BE49-F238E27FC236}">
                <a16:creationId xmlns:a16="http://schemas.microsoft.com/office/drawing/2014/main" id="{1853E0D1-F4A5-3036-81CD-A86169F7AF0E}"/>
              </a:ext>
            </a:extLst>
          </p:cNvPr>
          <p:cNvSpPr txBox="1"/>
          <p:nvPr/>
        </p:nvSpPr>
        <p:spPr>
          <a:xfrm>
            <a:off x="7749793" y="-45598"/>
            <a:ext cx="1471905" cy="262829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kumimoji="0" lang="de-AT" sz="1108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  <a:hlinkClick r:id="rId2"/>
              </a:rPr>
              <a:t>www.övlsb.at</a:t>
            </a:r>
            <a:r>
              <a:rPr kumimoji="0" lang="de-AT" sz="1108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 </a:t>
            </a:r>
            <a:r>
              <a:rPr kumimoji="0" lang="de-AT" sz="1108" b="0" i="0" u="none" strike="noStrike" kern="1200" cap="none" spc="0" normalizeH="0" baseline="0" noProof="0" dirty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| 2025</a:t>
            </a:r>
            <a:r>
              <a:rPr kumimoji="0" lang="de-AT" sz="1108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 </a:t>
            </a:r>
            <a:endParaRPr lang="de-AT" dirty="0"/>
          </a:p>
        </p:txBody>
      </p:sp>
      <p:pic>
        <p:nvPicPr>
          <p:cNvPr id="14" name="Grafik 13">
            <a:extLst>
              <a:ext uri="{FF2B5EF4-FFF2-40B4-BE49-F238E27FC236}">
                <a16:creationId xmlns:a16="http://schemas.microsoft.com/office/drawing/2014/main" id="{096919B7-4285-1428-AF42-650E650595BC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89702" y="5341641"/>
            <a:ext cx="926885" cy="1188314"/>
          </a:xfrm>
          <a:prstGeom prst="rect">
            <a:avLst/>
          </a:prstGeom>
        </p:spPr>
      </p:pic>
      <p:sp>
        <p:nvSpPr>
          <p:cNvPr id="16" name="Textfeld 15">
            <a:extLst>
              <a:ext uri="{FF2B5EF4-FFF2-40B4-BE49-F238E27FC236}">
                <a16:creationId xmlns:a16="http://schemas.microsoft.com/office/drawing/2014/main" id="{2A9A8607-73F1-4EA8-B60A-2BB3F62EDC68}"/>
              </a:ext>
            </a:extLst>
          </p:cNvPr>
          <p:cNvSpPr txBox="1"/>
          <p:nvPr/>
        </p:nvSpPr>
        <p:spPr>
          <a:xfrm>
            <a:off x="-145701" y="6573897"/>
            <a:ext cx="3082710" cy="34823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de-AT" sz="1663" b="1" dirty="0">
                <a:solidFill>
                  <a:schemeClr val="bg1"/>
                </a:solidFill>
              </a:rPr>
              <a:t>Virtuelle BGF-Messe 2025</a:t>
            </a:r>
          </a:p>
        </p:txBody>
      </p:sp>
      <p:pic>
        <p:nvPicPr>
          <p:cNvPr id="2" name="Grafik 1" descr="Ein Bild, das Text, Schrift, Poster, Grafikdesign enthält.&#10;&#10;Automatisch generierte Beschreibung">
            <a:extLst>
              <a:ext uri="{FF2B5EF4-FFF2-40B4-BE49-F238E27FC236}">
                <a16:creationId xmlns:a16="http://schemas.microsoft.com/office/drawing/2014/main" id="{CC32C60B-6277-12FE-DA66-847925EC15A3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89702" y="325384"/>
            <a:ext cx="1077893" cy="379593"/>
          </a:xfrm>
          <a:prstGeom prst="rect">
            <a:avLst/>
          </a:prstGeom>
        </p:spPr>
      </p:pic>
      <p:sp>
        <p:nvSpPr>
          <p:cNvPr id="3" name="Textfeld 2">
            <a:extLst>
              <a:ext uri="{FF2B5EF4-FFF2-40B4-BE49-F238E27FC236}">
                <a16:creationId xmlns:a16="http://schemas.microsoft.com/office/drawing/2014/main" id="{9639FD78-8260-CFF7-CF77-DE633058C535}"/>
              </a:ext>
            </a:extLst>
          </p:cNvPr>
          <p:cNvSpPr txBox="1"/>
          <p:nvPr/>
        </p:nvSpPr>
        <p:spPr>
          <a:xfrm>
            <a:off x="189702" y="1450264"/>
            <a:ext cx="8649393" cy="176631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lnSpc>
                <a:spcPct val="150000"/>
              </a:lnSpc>
            </a:pPr>
            <a:r>
              <a:rPr lang="de-DE" sz="2000" b="1" dirty="0"/>
              <a:t>Schreiben Sie uns ein E-Mail an </a:t>
            </a:r>
            <a:r>
              <a:rPr lang="de-DE" sz="2000" b="1" dirty="0">
                <a:hlinkClick r:id="rId5"/>
              </a:rPr>
              <a:t>office@oevlsb.at</a:t>
            </a:r>
            <a:endParaRPr lang="de-DE" sz="2000" b="1" dirty="0"/>
          </a:p>
          <a:p>
            <a:pPr algn="ctr">
              <a:lnSpc>
                <a:spcPct val="150000"/>
              </a:lnSpc>
            </a:pPr>
            <a:r>
              <a:rPr lang="de-DE" sz="2000" b="1" dirty="0"/>
              <a:t>Tel: +43 664 4167716 </a:t>
            </a:r>
          </a:p>
          <a:p>
            <a:pPr algn="ctr">
              <a:lnSpc>
                <a:spcPct val="150000"/>
              </a:lnSpc>
            </a:pPr>
            <a:endParaRPr lang="de-DE" sz="800" b="1" dirty="0"/>
          </a:p>
          <a:p>
            <a:pPr algn="ctr">
              <a:lnSpc>
                <a:spcPct val="150000"/>
              </a:lnSpc>
            </a:pPr>
            <a:endParaRPr lang="de-DE" sz="300" b="1" dirty="0"/>
          </a:p>
          <a:p>
            <a:pPr algn="ctr">
              <a:lnSpc>
                <a:spcPct val="150000"/>
              </a:lnSpc>
            </a:pPr>
            <a:r>
              <a:rPr lang="de-DE" sz="2400" b="1" dirty="0">
                <a:solidFill>
                  <a:srgbClr val="95C11F"/>
                </a:solidFill>
              </a:rPr>
              <a:t>Vielen Dank für die Aufmerksamkeit!</a:t>
            </a:r>
          </a:p>
        </p:txBody>
      </p:sp>
      <p:sp>
        <p:nvSpPr>
          <p:cNvPr id="4" name="Textfeld 3">
            <a:extLst>
              <a:ext uri="{FF2B5EF4-FFF2-40B4-BE49-F238E27FC236}">
                <a16:creationId xmlns:a16="http://schemas.microsoft.com/office/drawing/2014/main" id="{FFA93189-3923-0FE6-403A-680A0341F594}"/>
              </a:ext>
            </a:extLst>
          </p:cNvPr>
          <p:cNvSpPr txBox="1"/>
          <p:nvPr/>
        </p:nvSpPr>
        <p:spPr>
          <a:xfrm>
            <a:off x="1980507" y="744490"/>
            <a:ext cx="5182984" cy="58477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de-DE" sz="3200" b="1" dirty="0">
                <a:solidFill>
                  <a:srgbClr val="95C11F"/>
                </a:solidFill>
              </a:rPr>
              <a:t>Kontakt</a:t>
            </a:r>
            <a:endParaRPr lang="de-AT" sz="3200" b="1" dirty="0">
              <a:solidFill>
                <a:srgbClr val="95C11F"/>
              </a:solidFill>
            </a:endParaRPr>
          </a:p>
        </p:txBody>
      </p:sp>
      <p:sp>
        <p:nvSpPr>
          <p:cNvPr id="5" name="Textfeld 4">
            <a:extLst>
              <a:ext uri="{FF2B5EF4-FFF2-40B4-BE49-F238E27FC236}">
                <a16:creationId xmlns:a16="http://schemas.microsoft.com/office/drawing/2014/main" id="{D1A1620A-083D-F4F9-051F-FC10C0561350}"/>
              </a:ext>
            </a:extLst>
          </p:cNvPr>
          <p:cNvSpPr txBox="1"/>
          <p:nvPr/>
        </p:nvSpPr>
        <p:spPr>
          <a:xfrm>
            <a:off x="1524433" y="5622369"/>
            <a:ext cx="6457276" cy="7196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lnSpc>
                <a:spcPct val="150000"/>
              </a:lnSpc>
            </a:pPr>
            <a:r>
              <a:rPr lang="de-DE" sz="2000" b="1" dirty="0"/>
              <a:t>Besuchen Sie uns auf </a:t>
            </a:r>
            <a:r>
              <a:rPr lang="de-DE" sz="2000" b="1" dirty="0">
                <a:hlinkClick r:id="rId6"/>
              </a:rPr>
              <a:t>www.oevlsb.at</a:t>
            </a:r>
            <a:r>
              <a:rPr lang="de-DE" sz="2000" b="1" dirty="0"/>
              <a:t> </a:t>
            </a:r>
          </a:p>
          <a:p>
            <a:pPr algn="ctr">
              <a:lnSpc>
                <a:spcPct val="150000"/>
              </a:lnSpc>
            </a:pPr>
            <a:endParaRPr lang="de-DE" sz="800" b="1" dirty="0"/>
          </a:p>
        </p:txBody>
      </p:sp>
      <p:sp>
        <p:nvSpPr>
          <p:cNvPr id="6" name="Textfeld 5">
            <a:extLst>
              <a:ext uri="{FF2B5EF4-FFF2-40B4-BE49-F238E27FC236}">
                <a16:creationId xmlns:a16="http://schemas.microsoft.com/office/drawing/2014/main" id="{4F0EBA62-24CD-E40F-0807-440CAD4CD4E5}"/>
              </a:ext>
            </a:extLst>
          </p:cNvPr>
          <p:cNvSpPr txBox="1"/>
          <p:nvPr/>
        </p:nvSpPr>
        <p:spPr>
          <a:xfrm>
            <a:off x="1853739" y="3623091"/>
            <a:ext cx="6188825" cy="156966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r">
              <a:lnSpc>
                <a:spcPct val="150000"/>
              </a:lnSpc>
            </a:pPr>
            <a:r>
              <a:rPr lang="de-DE" sz="2400" b="1" dirty="0">
                <a:solidFill>
                  <a:srgbClr val="95C11F"/>
                </a:solidFill>
              </a:rPr>
              <a:t>Stephanie Niederhuber</a:t>
            </a:r>
          </a:p>
          <a:p>
            <a:pPr algn="r"/>
            <a:r>
              <a:rPr lang="de-DE" sz="2000" dirty="0">
                <a:solidFill>
                  <a:srgbClr val="95C11F"/>
                </a:solidFill>
              </a:rPr>
              <a:t>Akademische psychosoziale Beraterin</a:t>
            </a:r>
          </a:p>
          <a:p>
            <a:pPr algn="r"/>
            <a:r>
              <a:rPr lang="de-DE" sz="2000" dirty="0">
                <a:solidFill>
                  <a:srgbClr val="95C11F"/>
                </a:solidFill>
              </a:rPr>
              <a:t>Systemische Supervisorin</a:t>
            </a:r>
          </a:p>
          <a:p>
            <a:pPr algn="r"/>
            <a:r>
              <a:rPr lang="de-DE" sz="2000" dirty="0" err="1">
                <a:solidFill>
                  <a:srgbClr val="95C11F"/>
                </a:solidFill>
              </a:rPr>
              <a:t>Horsesense</a:t>
            </a:r>
            <a:r>
              <a:rPr lang="de-DE" sz="2000" dirty="0">
                <a:solidFill>
                  <a:srgbClr val="95C11F"/>
                </a:solidFill>
              </a:rPr>
              <a:t>®-Coachin</a:t>
            </a:r>
          </a:p>
        </p:txBody>
      </p:sp>
      <p:pic>
        <p:nvPicPr>
          <p:cNvPr id="8" name="Grafik 7" descr="Ein Bild, das Muster, Quadrat, Grafiken, Symmetrie enthält.&#10;&#10;Automatisch generierte Beschreibung">
            <a:extLst>
              <a:ext uri="{FF2B5EF4-FFF2-40B4-BE49-F238E27FC236}">
                <a16:creationId xmlns:a16="http://schemas.microsoft.com/office/drawing/2014/main" id="{CF45690D-E49C-CEA3-17E6-0764FEC416E4}"/>
              </a:ext>
            </a:extLst>
          </p:cNvPr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24656" y="3413869"/>
            <a:ext cx="1940849" cy="197266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52059724"/>
      </p:ext>
    </p:extLst>
  </p:cSld>
  <p:clrMapOvr>
    <a:masterClrMapping/>
  </p:clrMapOvr>
</p:sld>
</file>

<file path=ppt/theme/theme1.xml><?xml version="1.0" encoding="utf-8"?>
<a:theme xmlns:a="http://schemas.openxmlformats.org/drawingml/2006/main" name="Vorlage quer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Vorlage quer" id="{017101E2-DC99-4E47-ACB9-4D7968B26509}" vid="{A780A444-924E-4FA1-B1AD-2C3AC736A31D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Default Theme</Template>
  <TotalTime>0</TotalTime>
  <Words>746</Words>
  <Application>Microsoft Office PowerPoint</Application>
  <PresentationFormat>Bildschirmpräsentation (4:3)</PresentationFormat>
  <Paragraphs>159</Paragraphs>
  <Slides>11</Slides>
  <Notes>0</Notes>
  <HiddenSlides>0</HiddenSlides>
  <MMClips>0</MMClips>
  <ScaleCrop>false</ScaleCrop>
  <HeadingPairs>
    <vt:vector size="6" baseType="variant">
      <vt:variant>
        <vt:lpstr>Verwendete Schriftarten</vt:lpstr>
      </vt:variant>
      <vt:variant>
        <vt:i4>3</vt:i4>
      </vt:variant>
      <vt:variant>
        <vt:lpstr>Design</vt:lpstr>
      </vt:variant>
      <vt:variant>
        <vt:i4>1</vt:i4>
      </vt:variant>
      <vt:variant>
        <vt:lpstr>Folientitel</vt:lpstr>
      </vt:variant>
      <vt:variant>
        <vt:i4>11</vt:i4>
      </vt:variant>
    </vt:vector>
  </HeadingPairs>
  <TitlesOfParts>
    <vt:vector size="15" baseType="lpstr">
      <vt:lpstr>Arial</vt:lpstr>
      <vt:lpstr>Calibri</vt:lpstr>
      <vt:lpstr>Calibri Light</vt:lpstr>
      <vt:lpstr>Vorlage quer</vt:lpstr>
      <vt:lpstr>PowerPoint-Präsentation</vt:lpstr>
      <vt:lpstr>PowerPoint-Präsentation</vt:lpstr>
      <vt:lpstr>PowerPoint-Präsentation</vt:lpstr>
      <vt:lpstr>PowerPoint-Präsentation</vt:lpstr>
      <vt:lpstr>PowerPoint-Präsentation</vt:lpstr>
      <vt:lpstr>PowerPoint-Präsentation</vt:lpstr>
      <vt:lpstr>PowerPoint-Präsentation</vt:lpstr>
      <vt:lpstr>PowerPoint-Präsentation</vt:lpstr>
      <vt:lpstr>PowerPoint-Präsentation</vt:lpstr>
      <vt:lpstr>PowerPoint-Präsentation</vt:lpstr>
      <vt:lpstr>PowerPoint-Präsentation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PowerPoint-Präsentation</dc:title>
  <dc:creator>Stephanie</dc:creator>
  <cp:lastModifiedBy>Stephanie Niederhuber</cp:lastModifiedBy>
  <cp:revision>18</cp:revision>
  <dcterms:created xsi:type="dcterms:W3CDTF">2021-07-29T08:33:14Z</dcterms:created>
  <dcterms:modified xsi:type="dcterms:W3CDTF">2025-06-05T06:47:04Z</dcterms:modified>
</cp:coreProperties>
</file>